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charts/chart12.xml" ContentType="application/vnd.openxmlformats-officedocument.drawingml.chart+xml"/>
  <Override PartName="/ppt/charts/chart7.xml" ContentType="application/vnd.openxmlformats-officedocument.drawingml.chart+xml"/>
  <Override PartName="/ppt/slides/slide11.xml" ContentType="application/vnd.openxmlformats-officedocument.presentationml.slid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xlsx" ContentType="application/vnd.openxmlformats-officedocument.spreadsheetml.sheet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ackage" ContentType="application/vnd.openxmlformats-officedocument.package"/>
  <Override PartName="/ppt/drawings/drawing2.xml" ContentType="application/vnd.openxmlformats-officedocument.drawingml.chartshapes+xml"/>
  <Override PartName="/ppt/charts/chart9.xml" ContentType="application/vnd.openxmlformats-officedocument.drawingml.chart+xml"/>
  <Override PartName="/ppt/slideLayouts/slideLayout4.xml" ContentType="application/vnd.openxmlformats-officedocument.presentationml.slideLayout+xml"/>
  <Override PartName="/ppt/charts/chart11.xml" ContentType="application/vnd.openxmlformats-officedocument.drawingml.chart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charts/chart4.xml" ContentType="application/vnd.openxmlformats-officedocument.drawingml.char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5.xml" ContentType="application/vnd.openxmlformats-officedocument.drawingml.char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charts/chart8.xml" ContentType="application/vnd.openxmlformats-officedocument.drawingml.chart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drawings/drawing3.xml" ContentType="application/vnd.openxmlformats-officedocument.drawingml.chartshape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r:id="rId1"/>
  </p:sldMasterIdLst>
  <p:notesMasterIdLst>
    <p:notesMasterId r:id="rId17"/>
  </p:notesMasterIdLst>
  <p:handoutMasterIdLst>
    <p:handoutMasterId r:id="rId18"/>
  </p:handoutMasterIdLst>
  <p:sldIdLst>
    <p:sldId id="257" r:id="rId2"/>
    <p:sldId id="258" r:id="rId3"/>
    <p:sldId id="300" r:id="rId4"/>
    <p:sldId id="260" r:id="rId5"/>
    <p:sldId id="303" r:id="rId6"/>
    <p:sldId id="311" r:id="rId7"/>
    <p:sldId id="304" r:id="rId8"/>
    <p:sldId id="284" r:id="rId9"/>
    <p:sldId id="309" r:id="rId10"/>
    <p:sldId id="310" r:id="rId11"/>
    <p:sldId id="307" r:id="rId12"/>
    <p:sldId id="306" r:id="rId13"/>
    <p:sldId id="312" r:id="rId14"/>
    <p:sldId id="267" r:id="rId15"/>
    <p:sldId id="274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schemeClr val="tx1"/>
    </p:penClr>
  </p:showPr>
  <p:clrMru>
    <a:srgbClr val="FF2B6B"/>
    <a:srgbClr val="FF4D19"/>
    <a:srgbClr val="6A3DFF"/>
    <a:srgbClr val="24FF98"/>
    <a:srgbClr val="90FF21"/>
    <a:srgbClr val="FF0F92"/>
    <a:srgbClr val="127DFF"/>
    <a:srgbClr val="1FAFFF"/>
    <a:srgbClr val="FF09B1"/>
    <a:srgbClr val="2DA5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98" autoAdjust="0"/>
    <p:restoredTop sz="94626" autoAdjust="0"/>
  </p:normalViewPr>
  <p:slideViewPr>
    <p:cSldViewPr>
      <p:cViewPr varScale="1">
        <p:scale>
          <a:sx n="97" d="100"/>
          <a:sy n="97" d="100"/>
        </p:scale>
        <p:origin x="-49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presProps" Target="presProps.xml"/><Relationship Id="rId4" Type="http://schemas.openxmlformats.org/officeDocument/2006/relationships/slide" Target="slides/slide3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burger:Desktop:Chart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ackage1.package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Macintosh%20HD:Users:jburger:Desktop:Chart%20in%20Microsoft%20Office%20PowerPoi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burger:Desktop:Chart4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Macintosh%20HD:Users:jburger:Desktop:Chart%202%20in%20Microsoft%20Office%20PowerPoint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Macintosh%20HD:Users:jburger:Desktop:Chart5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burger:Desktop:Chart6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Macintosh%20HD:Users:jburger:Documents:ATM%20chart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ackage3.package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burger:Desktop:Chart6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burger:Desktop:Chart7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area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Violent interpersonal crime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cat>
            <c:strRef>
              <c:f>Sheet1!$A$2:$A$16</c:f>
              <c:strCache>
                <c:ptCount val="15"/>
                <c:pt idx="0">
                  <c:v>94/95</c:v>
                </c:pt>
                <c:pt idx="1">
                  <c:v>95/96</c:v>
                </c:pt>
                <c:pt idx="2">
                  <c:v>96/97</c:v>
                </c:pt>
                <c:pt idx="3">
                  <c:v>97/98</c:v>
                </c:pt>
                <c:pt idx="4">
                  <c:v>98/99</c:v>
                </c:pt>
                <c:pt idx="5">
                  <c:v>99/00</c:v>
                </c:pt>
                <c:pt idx="6">
                  <c:v>00/01</c:v>
                </c:pt>
                <c:pt idx="7">
                  <c:v>01/02</c:v>
                </c:pt>
                <c:pt idx="8">
                  <c:v>02/03</c:v>
                </c:pt>
                <c:pt idx="9">
                  <c:v>'03/04</c:v>
                </c:pt>
                <c:pt idx="10">
                  <c:v>'04/05</c:v>
                </c:pt>
                <c:pt idx="11">
                  <c:v>'05/06</c:v>
                </c:pt>
                <c:pt idx="12">
                  <c:v>'06/07</c:v>
                </c:pt>
                <c:pt idx="13">
                  <c:v>07/08</c:v>
                </c:pt>
                <c:pt idx="14">
                  <c:v>08/09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540900.0</c:v>
                </c:pt>
                <c:pt idx="1">
                  <c:v>561657.0</c:v>
                </c:pt>
                <c:pt idx="2">
                  <c:v>568207.0</c:v>
                </c:pt>
                <c:pt idx="3">
                  <c:v>569524.0</c:v>
                </c:pt>
                <c:pt idx="4">
                  <c:v>574513.0</c:v>
                </c:pt>
                <c:pt idx="5">
                  <c:v>627280.0</c:v>
                </c:pt>
                <c:pt idx="6">
                  <c:v>655939.0</c:v>
                </c:pt>
                <c:pt idx="7">
                  <c:v>662636.0</c:v>
                </c:pt>
                <c:pt idx="8">
                  <c:v>691831.0</c:v>
                </c:pt>
                <c:pt idx="9">
                  <c:v>680000.0</c:v>
                </c:pt>
                <c:pt idx="10">
                  <c:v>625772.0</c:v>
                </c:pt>
                <c:pt idx="11">
                  <c:v>558325.0</c:v>
                </c:pt>
                <c:pt idx="12">
                  <c:v>529415.0</c:v>
                </c:pt>
                <c:pt idx="13">
                  <c:v>488388.0</c:v>
                </c:pt>
                <c:pt idx="14">
                  <c:v>504561.0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Robbery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Sheet1!$A$2:$A$16</c:f>
              <c:strCache>
                <c:ptCount val="15"/>
                <c:pt idx="0">
                  <c:v>94/95</c:v>
                </c:pt>
                <c:pt idx="1">
                  <c:v>95/96</c:v>
                </c:pt>
                <c:pt idx="2">
                  <c:v>96/97</c:v>
                </c:pt>
                <c:pt idx="3">
                  <c:v>97/98</c:v>
                </c:pt>
                <c:pt idx="4">
                  <c:v>98/99</c:v>
                </c:pt>
                <c:pt idx="5">
                  <c:v>99/00</c:v>
                </c:pt>
                <c:pt idx="6">
                  <c:v>00/01</c:v>
                </c:pt>
                <c:pt idx="7">
                  <c:v>01/02</c:v>
                </c:pt>
                <c:pt idx="8">
                  <c:v>02/03</c:v>
                </c:pt>
                <c:pt idx="9">
                  <c:v>'03/04</c:v>
                </c:pt>
                <c:pt idx="10">
                  <c:v>'04/05</c:v>
                </c:pt>
                <c:pt idx="11">
                  <c:v>'05/06</c:v>
                </c:pt>
                <c:pt idx="12">
                  <c:v>'06/07</c:v>
                </c:pt>
                <c:pt idx="13">
                  <c:v>07/08</c:v>
                </c:pt>
                <c:pt idx="14">
                  <c:v>08/09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117444.0</c:v>
                </c:pt>
                <c:pt idx="1">
                  <c:v>122850.0</c:v>
                </c:pt>
                <c:pt idx="2">
                  <c:v>116839.0</c:v>
                </c:pt>
                <c:pt idx="3">
                  <c:v>127985.0</c:v>
                </c:pt>
                <c:pt idx="4">
                  <c:v>157608.0</c:v>
                </c:pt>
                <c:pt idx="5">
                  <c:v>173524.0</c:v>
                </c:pt>
                <c:pt idx="6">
                  <c:v>203931.0</c:v>
                </c:pt>
                <c:pt idx="7">
                  <c:v>206941.0</c:v>
                </c:pt>
                <c:pt idx="8">
                  <c:v>228442.0</c:v>
                </c:pt>
                <c:pt idx="9">
                  <c:v>225000.0</c:v>
                </c:pt>
                <c:pt idx="10">
                  <c:v>217614.0</c:v>
                </c:pt>
                <c:pt idx="11">
                  <c:v>194449.0</c:v>
                </c:pt>
                <c:pt idx="12">
                  <c:v>197714.0</c:v>
                </c:pt>
                <c:pt idx="13">
                  <c:v>183297.0</c:v>
                </c:pt>
                <c:pt idx="14">
                  <c:v>180624.0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Property crime</c:v>
                </c:pt>
              </c:strCache>
            </c:strRef>
          </c:tx>
          <c:spPr>
            <a:solidFill>
              <a:srgbClr val="67FF2A"/>
            </a:solidFill>
          </c:spPr>
          <c:cat>
            <c:strRef>
              <c:f>Sheet1!$A$2:$A$16</c:f>
              <c:strCache>
                <c:ptCount val="15"/>
                <c:pt idx="0">
                  <c:v>94/95</c:v>
                </c:pt>
                <c:pt idx="1">
                  <c:v>95/96</c:v>
                </c:pt>
                <c:pt idx="2">
                  <c:v>96/97</c:v>
                </c:pt>
                <c:pt idx="3">
                  <c:v>97/98</c:v>
                </c:pt>
                <c:pt idx="4">
                  <c:v>98/99</c:v>
                </c:pt>
                <c:pt idx="5">
                  <c:v>99/00</c:v>
                </c:pt>
                <c:pt idx="6">
                  <c:v>00/01</c:v>
                </c:pt>
                <c:pt idx="7">
                  <c:v>01/02</c:v>
                </c:pt>
                <c:pt idx="8">
                  <c:v>02/03</c:v>
                </c:pt>
                <c:pt idx="9">
                  <c:v>'03/04</c:v>
                </c:pt>
                <c:pt idx="10">
                  <c:v>'04/05</c:v>
                </c:pt>
                <c:pt idx="11">
                  <c:v>'05/06</c:v>
                </c:pt>
                <c:pt idx="12">
                  <c:v>'06/07</c:v>
                </c:pt>
                <c:pt idx="13">
                  <c:v>07/08</c:v>
                </c:pt>
                <c:pt idx="14">
                  <c:v>08/09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1.10807E6</c:v>
                </c:pt>
                <c:pt idx="1">
                  <c:v>1.121161E6</c:v>
                </c:pt>
                <c:pt idx="2">
                  <c:v>1.082783E6</c:v>
                </c:pt>
                <c:pt idx="3">
                  <c:v>1.127772E6</c:v>
                </c:pt>
                <c:pt idx="4">
                  <c:v>1.213439E6</c:v>
                </c:pt>
                <c:pt idx="5">
                  <c:v>1.28527E6</c:v>
                </c:pt>
                <c:pt idx="6">
                  <c:v>1.364006E6</c:v>
                </c:pt>
                <c:pt idx="7">
                  <c:v>1.372627E6</c:v>
                </c:pt>
                <c:pt idx="8">
                  <c:v>1.418913E6</c:v>
                </c:pt>
                <c:pt idx="9">
                  <c:v>1.32E6</c:v>
                </c:pt>
                <c:pt idx="10">
                  <c:v>1.200062E6</c:v>
                </c:pt>
                <c:pt idx="11">
                  <c:v>1.067818E6</c:v>
                </c:pt>
                <c:pt idx="12">
                  <c:v>1.02791E6</c:v>
                </c:pt>
                <c:pt idx="13">
                  <c:v>983801.0</c:v>
                </c:pt>
                <c:pt idx="14">
                  <c:v>1.007081E6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Sheet1!$A$2:$A$16</c:f>
              <c:strCache>
                <c:ptCount val="15"/>
                <c:pt idx="0">
                  <c:v>94/95</c:v>
                </c:pt>
                <c:pt idx="1">
                  <c:v>95/96</c:v>
                </c:pt>
                <c:pt idx="2">
                  <c:v>96/97</c:v>
                </c:pt>
                <c:pt idx="3">
                  <c:v>97/98</c:v>
                </c:pt>
                <c:pt idx="4">
                  <c:v>98/99</c:v>
                </c:pt>
                <c:pt idx="5">
                  <c:v>99/00</c:v>
                </c:pt>
                <c:pt idx="6">
                  <c:v>00/01</c:v>
                </c:pt>
                <c:pt idx="7">
                  <c:v>01/02</c:v>
                </c:pt>
                <c:pt idx="8">
                  <c:v>02/03</c:v>
                </c:pt>
                <c:pt idx="9">
                  <c:v>'03/04</c:v>
                </c:pt>
                <c:pt idx="10">
                  <c:v>'04/05</c:v>
                </c:pt>
                <c:pt idx="11">
                  <c:v>'05/06</c:v>
                </c:pt>
                <c:pt idx="12">
                  <c:v>'06/07</c:v>
                </c:pt>
                <c:pt idx="13">
                  <c:v>07/08</c:v>
                </c:pt>
                <c:pt idx="14">
                  <c:v>08/09</c:v>
                </c:pt>
              </c:strCache>
            </c: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313316.0</c:v>
                </c:pt>
                <c:pt idx="1">
                  <c:v>310211.0</c:v>
                </c:pt>
                <c:pt idx="2">
                  <c:v>316208.0</c:v>
                </c:pt>
                <c:pt idx="3">
                  <c:v>323657.0</c:v>
                </c:pt>
                <c:pt idx="4">
                  <c:v>323158.0</c:v>
                </c:pt>
                <c:pt idx="5">
                  <c:v>346378.0</c:v>
                </c:pt>
                <c:pt idx="6">
                  <c:v>357805.0</c:v>
                </c:pt>
                <c:pt idx="7">
                  <c:v>366518.0</c:v>
                </c:pt>
                <c:pt idx="8">
                  <c:v>377998.0</c:v>
                </c:pt>
                <c:pt idx="9">
                  <c:v>330000.0</c:v>
                </c:pt>
                <c:pt idx="10">
                  <c:v>342325.0</c:v>
                </c:pt>
                <c:pt idx="11">
                  <c:v>348360.0</c:v>
                </c:pt>
                <c:pt idx="12">
                  <c:v>370188.0</c:v>
                </c:pt>
                <c:pt idx="13">
                  <c:v>380665.0</c:v>
                </c:pt>
                <c:pt idx="14">
                  <c:v>405963.0</c:v>
                </c:pt>
              </c:numCache>
            </c:numRef>
          </c:val>
        </c:ser>
        <c:axId val="426656392"/>
        <c:axId val="467457160"/>
      </c:areaChart>
      <c:catAx>
        <c:axId val="4266563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67457160"/>
        <c:crosses val="autoZero"/>
        <c:auto val="1"/>
        <c:lblAlgn val="ctr"/>
        <c:lblOffset val="100"/>
      </c:catAx>
      <c:valAx>
        <c:axId val="467457160"/>
        <c:scaling>
          <c:orientation val="minMax"/>
        </c:scaling>
        <c:axPos val="l"/>
        <c:majorGridlines/>
        <c:minorGridlines>
          <c:spPr>
            <a:ln>
              <a:solidFill>
                <a:schemeClr val="bg2">
                  <a:lumMod val="75000"/>
                </a:schemeClr>
              </a:solidFill>
            </a:ln>
          </c:spPr>
        </c:minorGridlines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/>
            </a:pPr>
            <a:endParaRPr lang="en-US"/>
          </a:p>
        </c:txPr>
        <c:crossAx val="426656392"/>
        <c:crosses val="autoZero"/>
        <c:crossBetween val="midCat"/>
      </c:valAx>
    </c:plotArea>
    <c:plotVisOnly val="1"/>
  </c:chart>
  <c:spPr>
    <a:solidFill>
      <a:schemeClr val="bg1">
        <a:lumMod val="95000"/>
      </a:schemeClr>
    </a:solidFill>
    <a:ln w="25400">
      <a:solidFill>
        <a:schemeClr val="tx1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60596026490066"/>
          <c:y val="0.056782334384858"/>
          <c:w val="0.821192052980132"/>
          <c:h val="0.665615141955836"/>
        </c:manualLayout>
      </c:layout>
      <c:lineChart>
        <c:grouping val="standard"/>
        <c:ser>
          <c:idx val="1"/>
          <c:order val="0"/>
          <c:tx>
            <c:strRef>
              <c:f>Sheet1!$B$1</c:f>
              <c:strCache>
                <c:ptCount val="1"/>
                <c:pt idx="0">
                  <c:v>Murder</c:v>
                </c:pt>
              </c:strCache>
            </c:strRef>
          </c:tx>
          <c:spPr>
            <a:ln w="37553">
              <a:solidFill>
                <a:srgbClr val="DD0806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DD0806"/>
              </a:solidFill>
              <a:ln>
                <a:solidFill>
                  <a:srgbClr val="DD0806"/>
                </a:solidFill>
                <a:prstDash val="solid"/>
              </a:ln>
            </c:spPr>
          </c:marker>
          <c:dLbls>
            <c:spPr>
              <a:noFill/>
              <a:ln w="25036">
                <a:noFill/>
              </a:ln>
            </c:spPr>
            <c:txPr>
              <a:bodyPr/>
              <a:lstStyle/>
              <a:p>
                <a:pPr>
                  <a:defRPr sz="1315" b="1" i="0" u="none" strike="noStrike" baseline="0">
                    <a:solidFill>
                      <a:srgbClr val="000000"/>
                    </a:solidFill>
                    <a:latin typeface="Arial"/>
                    <a:ea typeface="Geneva"/>
                    <a:cs typeface="Geneva"/>
                  </a:defRPr>
                </a:pPr>
                <a:endParaRPr lang="en-US"/>
              </a:p>
            </c:txPr>
            <c:dLblPos val="b"/>
            <c:showVal val="1"/>
          </c:dLbls>
          <c:trendline>
            <c:spPr>
              <a:ln w="3477">
                <a:solidFill>
                  <a:srgbClr val="000000"/>
                </a:solidFill>
                <a:prstDash val="solid"/>
              </a:ln>
            </c:spPr>
            <c:trendlineType val="exp"/>
          </c:trendline>
          <c:cat>
            <c:strRef>
              <c:f>Sheet1!$A$2:$A$16</c:f>
              <c:strCache>
                <c:ptCount val="15"/>
                <c:pt idx="0">
                  <c:v>94\95</c:v>
                </c:pt>
                <c:pt idx="1">
                  <c:v>95\96</c:v>
                </c:pt>
                <c:pt idx="2">
                  <c:v>96\97</c:v>
                </c:pt>
                <c:pt idx="3">
                  <c:v>97\98</c:v>
                </c:pt>
                <c:pt idx="4">
                  <c:v>98\99</c:v>
                </c:pt>
                <c:pt idx="5">
                  <c:v>99\00</c:v>
                </c:pt>
                <c:pt idx="6">
                  <c:v>00\01</c:v>
                </c:pt>
                <c:pt idx="7">
                  <c:v>01\02</c:v>
                </c:pt>
                <c:pt idx="8">
                  <c:v>02\03</c:v>
                </c:pt>
                <c:pt idx="9">
                  <c:v>03\04</c:v>
                </c:pt>
                <c:pt idx="10">
                  <c:v>'04\05</c:v>
                </c:pt>
                <c:pt idx="11">
                  <c:v>05\06</c:v>
                </c:pt>
                <c:pt idx="12">
                  <c:v>06\07</c:v>
                </c:pt>
                <c:pt idx="13">
                  <c:v>07\08</c:v>
                </c:pt>
                <c:pt idx="14">
                  <c:v>08\09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66.9</c:v>
                </c:pt>
                <c:pt idx="1">
                  <c:v>67.9</c:v>
                </c:pt>
                <c:pt idx="2">
                  <c:v>62.8</c:v>
                </c:pt>
                <c:pt idx="3">
                  <c:v>59.9</c:v>
                </c:pt>
                <c:pt idx="4">
                  <c:v>59.8</c:v>
                </c:pt>
                <c:pt idx="5">
                  <c:v>52.5</c:v>
                </c:pt>
                <c:pt idx="6">
                  <c:v>49.8</c:v>
                </c:pt>
                <c:pt idx="7">
                  <c:v>47.8</c:v>
                </c:pt>
                <c:pt idx="8">
                  <c:v>47.4</c:v>
                </c:pt>
                <c:pt idx="9">
                  <c:v>42.7</c:v>
                </c:pt>
                <c:pt idx="10">
                  <c:v>40.3</c:v>
                </c:pt>
                <c:pt idx="11">
                  <c:v>39.5</c:v>
                </c:pt>
                <c:pt idx="12">
                  <c:v>40.5</c:v>
                </c:pt>
                <c:pt idx="13">
                  <c:v>38.6</c:v>
                </c:pt>
                <c:pt idx="14">
                  <c:v>37.3</c:v>
                </c:pt>
              </c:numCache>
            </c:numRef>
          </c:val>
        </c:ser>
        <c:ser>
          <c:idx val="0"/>
          <c:order val="1"/>
          <c:spPr>
            <a:ln w="27817">
              <a:solidFill>
                <a:srgbClr val="666699"/>
              </a:solidFill>
              <a:prstDash val="solid"/>
            </a:ln>
          </c:spPr>
          <c:marker>
            <c:spPr>
              <a:solidFill>
                <a:srgbClr val="4F81BD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val>
            <c:numLit>
              <c:formatCode>General</c:formatCode>
              <c:ptCount val="1"/>
              <c:pt idx="0">
                <c:v>1.0</c:v>
              </c:pt>
            </c:numLit>
          </c:val>
        </c:ser>
        <c:marker val="1"/>
        <c:axId val="468100008"/>
        <c:axId val="488462008"/>
      </c:lineChart>
      <c:catAx>
        <c:axId val="468100008"/>
        <c:scaling>
          <c:orientation val="minMax"/>
        </c:scaling>
        <c:axPos val="b"/>
        <c:numFmt formatCode="General" sourceLinked="1"/>
        <c:minorTickMark val="out"/>
        <c:tickLblPos val="nextTo"/>
        <c:spPr>
          <a:ln w="12517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534" b="1" i="0" u="none" strike="noStrike" baseline="0">
                <a:solidFill>
                  <a:srgbClr val="000000"/>
                </a:solidFill>
                <a:latin typeface="Arial"/>
                <a:ea typeface="Geneva"/>
                <a:cs typeface="Geneva"/>
              </a:defRPr>
            </a:pPr>
            <a:endParaRPr lang="en-US"/>
          </a:p>
        </c:txPr>
        <c:crossAx val="488462008"/>
        <c:crosses val="autoZero"/>
        <c:auto val="1"/>
        <c:lblAlgn val="ctr"/>
        <c:lblOffset val="100"/>
        <c:tickLblSkip val="1"/>
        <c:tickMarkSkip val="1"/>
      </c:catAx>
      <c:valAx>
        <c:axId val="488462008"/>
        <c:scaling>
          <c:orientation val="minMax"/>
          <c:max val="80.0"/>
          <c:min val="20.0"/>
        </c:scaling>
        <c:axPos val="l"/>
        <c:title>
          <c:tx>
            <c:rich>
              <a:bodyPr/>
              <a:lstStyle/>
              <a:p>
                <a:pPr>
                  <a:defRPr sz="1380" b="1" i="0" u="none" strike="noStrike" baseline="0">
                    <a:solidFill>
                      <a:srgbClr val="000000"/>
                    </a:solidFill>
                    <a:latin typeface="Geneva"/>
                    <a:ea typeface="Geneva"/>
                    <a:cs typeface="Geneva"/>
                  </a:defRPr>
                </a:pPr>
                <a:r>
                  <a:rPr lang="en-US"/>
                  <a:t>Number per 100 000 people</a:t>
                </a:r>
              </a:p>
            </c:rich>
          </c:tx>
          <c:layout>
            <c:manualLayout>
              <c:xMode val="edge"/>
              <c:yMode val="edge"/>
              <c:x val="0.0347681675239511"/>
              <c:y val="0.0694007915240961"/>
            </c:manualLayout>
          </c:layout>
          <c:spPr>
            <a:noFill/>
            <a:ln w="25036">
              <a:noFill/>
            </a:ln>
          </c:spPr>
        </c:title>
        <c:numFmt formatCode="General" sourceLinked="1"/>
        <c:tickLblPos val="nextTo"/>
        <c:spPr>
          <a:ln w="1251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380" b="1" i="0" u="none" strike="noStrike" baseline="0">
                <a:solidFill>
                  <a:srgbClr val="000000"/>
                </a:solidFill>
                <a:latin typeface="Geneva"/>
                <a:ea typeface="Geneva"/>
                <a:cs typeface="Geneva"/>
              </a:defRPr>
            </a:pPr>
            <a:endParaRPr lang="en-US"/>
          </a:p>
        </c:txPr>
        <c:crossAx val="468100008"/>
        <c:crosses val="autoZero"/>
        <c:crossBetween val="between"/>
        <c:majorUnit val="10.0"/>
      </c:valAx>
      <c:spPr>
        <a:noFill/>
        <a:ln w="25393">
          <a:noFill/>
        </a:ln>
      </c:spPr>
    </c:plotArea>
    <c:plotVisOnly val="1"/>
    <c:dispBlanksAs val="gap"/>
  </c:chart>
  <c:spPr>
    <a:solidFill>
      <a:schemeClr val="bg1">
        <a:lumMod val="95000"/>
      </a:schemeClr>
    </a:solidFill>
    <a:ln w="20863" cap="flat" cmpd="sng" algn="ctr">
      <a:solidFill>
        <a:schemeClr val="tx1"/>
      </a:solidFill>
      <a:prstDash val="solid"/>
      <a:miter lim="800000"/>
      <a:headEnd type="none" w="med" len="med"/>
      <a:tailEnd type="none" w="med" len="med"/>
    </a:ln>
  </c:spPr>
  <c:txPr>
    <a:bodyPr/>
    <a:lstStyle/>
    <a:p>
      <a:pPr>
        <a:defRPr sz="1605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>
        <c:manualLayout>
          <c:layoutTarget val="inner"/>
          <c:xMode val="edge"/>
          <c:yMode val="edge"/>
          <c:x val="0.157746864975211"/>
          <c:y val="0.028322440087146"/>
          <c:w val="0.824323476232138"/>
          <c:h val="0.898213507625272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0000FF"/>
            </a:solidFill>
          </c:spPr>
          <c:dPt>
            <c:idx val="5"/>
            <c:spPr>
              <a:solidFill>
                <a:srgbClr val="008000"/>
              </a:solidFill>
            </c:spPr>
          </c:dPt>
          <c:dPt>
            <c:idx val="6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Sheet1!$A$1:$A$12</c:f>
              <c:strCache>
                <c:ptCount val="12"/>
                <c:pt idx="0">
                  <c:v>UK</c:v>
                </c:pt>
                <c:pt idx="1">
                  <c:v>Argentina</c:v>
                </c:pt>
                <c:pt idx="2">
                  <c:v>USA</c:v>
                </c:pt>
                <c:pt idx="3">
                  <c:v>Mexico</c:v>
                </c:pt>
                <c:pt idx="4">
                  <c:v>Brazil</c:v>
                </c:pt>
                <c:pt idx="5">
                  <c:v>Colombia</c:v>
                </c:pt>
                <c:pt idx="6">
                  <c:v>SA</c:v>
                </c:pt>
                <c:pt idx="7">
                  <c:v>Trin &amp; Tobago</c:v>
                </c:pt>
                <c:pt idx="8">
                  <c:v>El Salvador</c:v>
                </c:pt>
                <c:pt idx="9">
                  <c:v>Venezuala</c:v>
                </c:pt>
                <c:pt idx="10">
                  <c:v>Siera Leone</c:v>
                </c:pt>
                <c:pt idx="11">
                  <c:v>Honduras</c:v>
                </c:pt>
              </c:strCache>
            </c:strRef>
          </c:cat>
          <c:val>
            <c:numRef>
              <c:f>Sheet1!$B$1:$B$12</c:f>
              <c:numCache>
                <c:formatCode>General</c:formatCode>
                <c:ptCount val="12"/>
                <c:pt idx="0">
                  <c:v>2.3</c:v>
                </c:pt>
                <c:pt idx="1">
                  <c:v>5.3</c:v>
                </c:pt>
                <c:pt idx="2">
                  <c:v>5.8</c:v>
                </c:pt>
                <c:pt idx="3">
                  <c:v>10.0</c:v>
                </c:pt>
                <c:pt idx="4">
                  <c:v>25.7</c:v>
                </c:pt>
                <c:pt idx="5">
                  <c:v>36.0</c:v>
                </c:pt>
                <c:pt idx="6">
                  <c:v>37.5</c:v>
                </c:pt>
                <c:pt idx="7">
                  <c:v>42.3</c:v>
                </c:pt>
                <c:pt idx="8">
                  <c:v>48.0</c:v>
                </c:pt>
                <c:pt idx="9">
                  <c:v>48.0</c:v>
                </c:pt>
                <c:pt idx="10">
                  <c:v>50.0</c:v>
                </c:pt>
                <c:pt idx="11">
                  <c:v>58.0</c:v>
                </c:pt>
              </c:numCache>
            </c:numRef>
          </c:val>
        </c:ser>
        <c:axId val="505194696"/>
        <c:axId val="505692248"/>
      </c:barChart>
      <c:catAx>
        <c:axId val="505194696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05692248"/>
        <c:crosses val="autoZero"/>
        <c:auto val="1"/>
        <c:lblAlgn val="ctr"/>
        <c:lblOffset val="100"/>
      </c:catAx>
      <c:valAx>
        <c:axId val="505692248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05194696"/>
        <c:crosses val="autoZero"/>
        <c:crossBetween val="between"/>
      </c:valAx>
    </c:plotArea>
    <c:plotVisOnly val="1"/>
  </c:chart>
  <c:spPr>
    <a:solidFill>
      <a:schemeClr val="bg1">
        <a:lumMod val="95000"/>
      </a:schemeClr>
    </a:solidFill>
    <a:ln w="25400">
      <a:solidFill>
        <a:schemeClr val="tx1"/>
      </a:solidFill>
    </a:ln>
  </c:sp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autoTitleDeleted val="1"/>
    <c:plotArea>
      <c:layout>
        <c:manualLayout>
          <c:layoutTarget val="inner"/>
          <c:xMode val="edge"/>
          <c:yMode val="edge"/>
          <c:x val="0.109669072615923"/>
          <c:y val="0.0682988567107078"/>
          <c:w val="0.853694284836017"/>
          <c:h val="0.796564793807554"/>
        </c:manualLayout>
      </c:layout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Aggravated robbery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square"/>
            <c:size val="6"/>
            <c:spPr>
              <a:solidFill>
                <a:srgbClr val="0000FF"/>
              </a:solidFill>
              <a:ln>
                <a:solidFill>
                  <a:srgbClr val="FF0000"/>
                </a:solidFill>
              </a:ln>
            </c:spPr>
          </c:marker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Sheet1!$A$2:$A$16</c:f>
              <c:strCache>
                <c:ptCount val="15"/>
                <c:pt idx="0">
                  <c:v>94\95</c:v>
                </c:pt>
                <c:pt idx="1">
                  <c:v>95\96</c:v>
                </c:pt>
                <c:pt idx="2">
                  <c:v>96\97</c:v>
                </c:pt>
                <c:pt idx="3">
                  <c:v>97\98</c:v>
                </c:pt>
                <c:pt idx="4">
                  <c:v>98\99</c:v>
                </c:pt>
                <c:pt idx="5">
                  <c:v>99\00</c:v>
                </c:pt>
                <c:pt idx="6">
                  <c:v>00\01</c:v>
                </c:pt>
                <c:pt idx="7">
                  <c:v>01\02</c:v>
                </c:pt>
                <c:pt idx="8">
                  <c:v>02\03</c:v>
                </c:pt>
                <c:pt idx="9">
                  <c:v>03\04</c:v>
                </c:pt>
                <c:pt idx="10">
                  <c:v>04\05</c:v>
                </c:pt>
                <c:pt idx="11">
                  <c:v>05\06</c:v>
                </c:pt>
                <c:pt idx="12">
                  <c:v>06\07</c:v>
                </c:pt>
                <c:pt idx="13">
                  <c:v>07\08</c:v>
                </c:pt>
                <c:pt idx="14">
                  <c:v>08\09</c:v>
                </c:pt>
              </c:strCache>
            </c:strRef>
          </c:cat>
          <c:val>
            <c:numRef>
              <c:f>Sheet1!$B$2:$B$16</c:f>
              <c:numCache>
                <c:formatCode>0</c:formatCode>
                <c:ptCount val="15"/>
                <c:pt idx="0">
                  <c:v>220.0</c:v>
                </c:pt>
                <c:pt idx="1">
                  <c:v>196.0</c:v>
                </c:pt>
                <c:pt idx="2">
                  <c:v>164.0</c:v>
                </c:pt>
                <c:pt idx="3">
                  <c:v>177.0</c:v>
                </c:pt>
                <c:pt idx="4">
                  <c:v>220.0</c:v>
                </c:pt>
                <c:pt idx="5">
                  <c:v>230.0</c:v>
                </c:pt>
                <c:pt idx="6">
                  <c:v>260.0</c:v>
                </c:pt>
                <c:pt idx="7">
                  <c:v>262.0</c:v>
                </c:pt>
                <c:pt idx="8" formatCode="General">
                  <c:v>279.0</c:v>
                </c:pt>
                <c:pt idx="9" formatCode="General">
                  <c:v>288.0</c:v>
                </c:pt>
                <c:pt idx="10" formatCode="General">
                  <c:v>272.0</c:v>
                </c:pt>
                <c:pt idx="11" formatCode="General">
                  <c:v>255.0</c:v>
                </c:pt>
                <c:pt idx="12" formatCode="General">
                  <c:v>267.0</c:v>
                </c:pt>
                <c:pt idx="13" formatCode="General">
                  <c:v>247.0</c:v>
                </c:pt>
                <c:pt idx="14" formatCode="General">
                  <c:v>249.0</c:v>
                </c:pt>
              </c:numCache>
            </c:numRef>
          </c:val>
        </c:ser>
        <c:marker val="1"/>
        <c:axId val="505373544"/>
        <c:axId val="426628168"/>
      </c:lineChart>
      <c:catAx>
        <c:axId val="50537354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26628168"/>
        <c:crosses val="autoZero"/>
        <c:auto val="1"/>
        <c:lblAlgn val="ctr"/>
        <c:lblOffset val="100"/>
      </c:catAx>
      <c:valAx>
        <c:axId val="426628168"/>
        <c:scaling>
          <c:orientation val="minMax"/>
        </c:scaling>
        <c:axPos val="l"/>
        <c:majorGridlines/>
        <c:numFmt formatCode="0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05373544"/>
        <c:crosses val="autoZero"/>
        <c:crossBetween val="between"/>
      </c:valAx>
    </c:plotArea>
    <c:plotVisOnly val="1"/>
  </c:chart>
  <c:spPr>
    <a:solidFill>
      <a:schemeClr val="bg1">
        <a:lumMod val="95000"/>
      </a:schemeClr>
    </a:solidFill>
    <a:ln w="25400">
      <a:solidFill>
        <a:schemeClr val="tx1"/>
      </a:solidFill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lineChart>
        <c:grouping val="stacked"/>
        <c:ser>
          <c:idx val="0"/>
          <c:order val="0"/>
          <c:tx>
            <c:strRef>
              <c:f>Sheet1!$A$2</c:f>
              <c:strCache>
                <c:ptCount val="1"/>
                <c:pt idx="0">
                  <c:v>House rob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square"/>
            <c:size val="6"/>
            <c:spPr>
              <a:solidFill>
                <a:schemeClr val="tx1"/>
              </a:solidFill>
            </c:spPr>
          </c:marker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Sheet1!$B$1:$H$1</c:f>
              <c:strCache>
                <c:ptCount val="7"/>
                <c:pt idx="0">
                  <c:v>2002/03</c:v>
                </c:pt>
                <c:pt idx="1">
                  <c:v>2003/04</c:v>
                </c:pt>
                <c:pt idx="2">
                  <c:v>2004/05</c:v>
                </c:pt>
                <c:pt idx="3">
                  <c:v>2005/06</c:v>
                </c:pt>
                <c:pt idx="4">
                  <c:v>2006/07</c:v>
                </c:pt>
                <c:pt idx="5">
                  <c:v>2007/08</c:v>
                </c:pt>
                <c:pt idx="6">
                  <c:v>2008/09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9063.0</c:v>
                </c:pt>
                <c:pt idx="1">
                  <c:v>9351.0</c:v>
                </c:pt>
                <c:pt idx="2">
                  <c:v>9391.0</c:v>
                </c:pt>
                <c:pt idx="3">
                  <c:v>10173.0</c:v>
                </c:pt>
                <c:pt idx="4">
                  <c:v>12761.0</c:v>
                </c:pt>
                <c:pt idx="5">
                  <c:v>14481.0</c:v>
                </c:pt>
                <c:pt idx="6">
                  <c:v>18438.0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Business rob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square"/>
            <c:size val="6"/>
            <c:spPr>
              <a:solidFill>
                <a:schemeClr val="tx1"/>
              </a:solidFill>
            </c:spPr>
          </c:marker>
          <c:dLbls>
            <c:dLbl>
              <c:idx val="6"/>
              <c:delete val="1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Sheet1!$B$1:$H$1</c:f>
              <c:strCache>
                <c:ptCount val="7"/>
                <c:pt idx="0">
                  <c:v>2002/03</c:v>
                </c:pt>
                <c:pt idx="1">
                  <c:v>2003/04</c:v>
                </c:pt>
                <c:pt idx="2">
                  <c:v>2004/05</c:v>
                </c:pt>
                <c:pt idx="3">
                  <c:v>2005/06</c:v>
                </c:pt>
                <c:pt idx="4">
                  <c:v>2006/07</c:v>
                </c:pt>
                <c:pt idx="5">
                  <c:v>2007/08</c:v>
                </c:pt>
                <c:pt idx="6">
                  <c:v>2008/09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5498.0</c:v>
                </c:pt>
                <c:pt idx="1">
                  <c:v>3677.0</c:v>
                </c:pt>
                <c:pt idx="2">
                  <c:v>3320.0</c:v>
                </c:pt>
                <c:pt idx="3">
                  <c:v>4387.0</c:v>
                </c:pt>
                <c:pt idx="4">
                  <c:v>6689.0</c:v>
                </c:pt>
                <c:pt idx="5">
                  <c:v>9862.0</c:v>
                </c:pt>
                <c:pt idx="6">
                  <c:v>13290.0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Car hijackings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square"/>
            <c:size val="6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Sheet1!$B$1:$H$1</c:f>
              <c:strCache>
                <c:ptCount val="7"/>
                <c:pt idx="0">
                  <c:v>2002/03</c:v>
                </c:pt>
                <c:pt idx="1">
                  <c:v>2003/04</c:v>
                </c:pt>
                <c:pt idx="2">
                  <c:v>2004/05</c:v>
                </c:pt>
                <c:pt idx="3">
                  <c:v>2005/06</c:v>
                </c:pt>
                <c:pt idx="4">
                  <c:v>2006/07</c:v>
                </c:pt>
                <c:pt idx="5">
                  <c:v>2007/08</c:v>
                </c:pt>
                <c:pt idx="6">
                  <c:v>2008/09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  <c:pt idx="0">
                  <c:v>14691.0</c:v>
                </c:pt>
                <c:pt idx="1">
                  <c:v>13793.0</c:v>
                </c:pt>
                <c:pt idx="2">
                  <c:v>12434.0</c:v>
                </c:pt>
                <c:pt idx="3">
                  <c:v>12825.0</c:v>
                </c:pt>
                <c:pt idx="4">
                  <c:v>13599.0</c:v>
                </c:pt>
                <c:pt idx="5">
                  <c:v>14201.0</c:v>
                </c:pt>
                <c:pt idx="6">
                  <c:v>14915.0</c:v>
                </c:pt>
              </c:numCache>
            </c:numRef>
          </c:val>
        </c:ser>
        <c:marker val="1"/>
        <c:axId val="482466936"/>
        <c:axId val="482434936"/>
      </c:lineChart>
      <c:catAx>
        <c:axId val="48246693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2434936"/>
        <c:crosses val="autoZero"/>
        <c:auto val="1"/>
        <c:lblAlgn val="ctr"/>
        <c:lblOffset val="100"/>
      </c:catAx>
      <c:valAx>
        <c:axId val="482434936"/>
        <c:scaling>
          <c:orientation val="minMax"/>
        </c:scaling>
        <c:axPos val="l"/>
        <c:majorGridlines>
          <c:spPr>
            <a:ln>
              <a:solidFill>
                <a:schemeClr val="accent3">
                  <a:lumMod val="50000"/>
                </a:schemeClr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482466936"/>
        <c:crosses val="autoZero"/>
        <c:crossBetween val="between"/>
      </c:valAx>
      <c:spPr>
        <a:ln w="12700">
          <a:solidFill>
            <a:schemeClr val="tx1"/>
          </a:solidFill>
        </a:ln>
      </c:spPr>
    </c:plotArea>
    <c:legend>
      <c:legendPos val="t"/>
      <c:layout/>
      <c:txPr>
        <a:bodyPr/>
        <a:lstStyle/>
        <a:p>
          <a:pPr>
            <a:defRPr sz="1800" b="1"/>
          </a:pPr>
          <a:endParaRPr lang="en-US"/>
        </a:p>
      </c:txPr>
    </c:legend>
    <c:plotVisOnly val="1"/>
  </c:chart>
  <c:spPr>
    <a:solidFill>
      <a:schemeClr val="bg1">
        <a:lumMod val="95000"/>
      </a:schemeClr>
    </a:solidFill>
    <a:ln w="25400">
      <a:solidFill>
        <a:schemeClr val="tx1"/>
      </a:solidFill>
    </a:ln>
  </c:sp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41544470856237"/>
          <c:y val="0.0185873605947955"/>
          <c:w val="0.822210171841727"/>
          <c:h val="0.838289962825279"/>
        </c:manualLayout>
      </c:layout>
      <c:barChart>
        <c:barDir val="bar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2008/09</c:v>
                </c:pt>
              </c:strCache>
            </c:strRef>
          </c:tx>
          <c:spPr>
            <a:solidFill>
              <a:srgbClr val="FF09B1"/>
            </a:solidFill>
            <a:ln w="25384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spPr>
              <a:noFill/>
              <a:ln w="25384">
                <a:noFill/>
              </a:ln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Ref>
              <c:f>Sheet1!$B$1:$J$1</c:f>
              <c:strCache>
                <c:ptCount val="9"/>
                <c:pt idx="0">
                  <c:v>Gauteng</c:v>
                </c:pt>
                <c:pt idx="1">
                  <c:v>KZN</c:v>
                </c:pt>
                <c:pt idx="2">
                  <c:v>North West</c:v>
                </c:pt>
                <c:pt idx="3">
                  <c:v>Mpumalanga</c:v>
                </c:pt>
                <c:pt idx="4">
                  <c:v>Western Cape</c:v>
                </c:pt>
                <c:pt idx="5">
                  <c:v>Eastern Cape</c:v>
                </c:pt>
                <c:pt idx="6">
                  <c:v>Limpopo</c:v>
                </c:pt>
                <c:pt idx="7">
                  <c:v>Free State</c:v>
                </c:pt>
                <c:pt idx="8">
                  <c:v>North. Cape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8122.0</c:v>
                </c:pt>
                <c:pt idx="1">
                  <c:v>4601.0</c:v>
                </c:pt>
                <c:pt idx="2">
                  <c:v>987.0</c:v>
                </c:pt>
                <c:pt idx="3">
                  <c:v>1188.0</c:v>
                </c:pt>
                <c:pt idx="4">
                  <c:v>974.0</c:v>
                </c:pt>
                <c:pt idx="5">
                  <c:v>1517.0</c:v>
                </c:pt>
                <c:pt idx="6">
                  <c:v>514.0</c:v>
                </c:pt>
                <c:pt idx="7">
                  <c:v>490.0</c:v>
                </c:pt>
                <c:pt idx="8">
                  <c:v>45.0</c:v>
                </c:pt>
              </c:numCache>
            </c:numRef>
          </c:val>
        </c:ser>
        <c:ser>
          <c:idx val="0"/>
          <c:order val="1"/>
          <c:tx>
            <c:strRef>
              <c:f>Sheet1!$A$2</c:f>
              <c:strCache>
                <c:ptCount val="1"/>
                <c:pt idx="0">
                  <c:v>2007/08</c:v>
                </c:pt>
              </c:strCache>
            </c:strRef>
          </c:tx>
          <c:spPr>
            <a:solidFill>
              <a:srgbClr val="2DA5FF"/>
            </a:solidFill>
            <a:ln w="25384">
              <a:noFill/>
            </a:ln>
            <a:effectLst>
              <a:outerShdw dist="35921" dir="2700000" algn="br">
                <a:srgbClr val="000000"/>
              </a:outerShdw>
            </a:effectLst>
          </c:spPr>
          <c:dLbls>
            <c:spPr>
              <a:noFill/>
              <a:ln w="18371">
                <a:noFill/>
              </a:ln>
            </c:spPr>
            <c:txPr>
              <a:bodyPr/>
              <a:lstStyle/>
              <a:p>
                <a:pPr>
                  <a:defRPr sz="109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Val val="1"/>
          </c:dLbls>
          <c:cat>
            <c:strRef>
              <c:f>Sheet1!$B$1:$J$1</c:f>
              <c:strCache>
                <c:ptCount val="9"/>
                <c:pt idx="0">
                  <c:v>Gauteng</c:v>
                </c:pt>
                <c:pt idx="1">
                  <c:v>KZN</c:v>
                </c:pt>
                <c:pt idx="2">
                  <c:v>North West</c:v>
                </c:pt>
                <c:pt idx="3">
                  <c:v>Mpumalanga</c:v>
                </c:pt>
                <c:pt idx="4">
                  <c:v>Western Cape</c:v>
                </c:pt>
                <c:pt idx="5">
                  <c:v>Eastern Cape</c:v>
                </c:pt>
                <c:pt idx="6">
                  <c:v>Limpopo</c:v>
                </c:pt>
                <c:pt idx="7">
                  <c:v>Free State</c:v>
                </c:pt>
                <c:pt idx="8">
                  <c:v>North. Cape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7314.0</c:v>
                </c:pt>
                <c:pt idx="1">
                  <c:v>3480.0</c:v>
                </c:pt>
                <c:pt idx="2">
                  <c:v>821.0</c:v>
                </c:pt>
                <c:pt idx="3">
                  <c:v>862.0</c:v>
                </c:pt>
                <c:pt idx="4">
                  <c:v>796.0</c:v>
                </c:pt>
                <c:pt idx="5">
                  <c:v>662.0</c:v>
                </c:pt>
                <c:pt idx="6">
                  <c:v>319.0</c:v>
                </c:pt>
                <c:pt idx="7">
                  <c:v>215.0</c:v>
                </c:pt>
                <c:pt idx="8">
                  <c:v>12.0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FFF58C"/>
            </a:solidFill>
            <a:ln w="25384">
              <a:noFill/>
            </a:ln>
            <a:effectLst>
              <a:outerShdw dist="35921" dir="2700000" algn="br">
                <a:srgbClr val="000000"/>
              </a:outerShdw>
            </a:effectLst>
          </c:spPr>
          <c:dPt>
            <c:idx val="0"/>
            <c:spPr>
              <a:solidFill>
                <a:srgbClr val="63AAFE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1"/>
            <c:spPr>
              <a:solidFill>
                <a:srgbClr val="DD2D32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3"/>
            <c:spPr>
              <a:solidFill>
                <a:srgbClr val="4EE257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4"/>
            <c:spPr>
              <a:solidFill>
                <a:srgbClr val="6711FF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5"/>
            <c:spPr>
              <a:solidFill>
                <a:srgbClr val="FEA746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6"/>
            <c:spPr>
              <a:solidFill>
                <a:srgbClr val="865357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7"/>
            <c:spPr>
              <a:solidFill>
                <a:srgbClr val="A2BD90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dPt>
            <c:idx val="8"/>
            <c:spPr>
              <a:solidFill>
                <a:srgbClr val="00CCFF"/>
              </a:solidFill>
              <a:ln w="25384">
                <a:noFill/>
              </a:ln>
              <a:effectLst>
                <a:outerShdw dist="35921" dir="2700000" algn="br">
                  <a:srgbClr val="000000"/>
                </a:outerShdw>
              </a:effectLst>
            </c:spPr>
          </c:dPt>
          <c:cat>
            <c:strRef>
              <c:f>Sheet1!$B$1:$J$1</c:f>
              <c:strCache>
                <c:ptCount val="9"/>
                <c:pt idx="0">
                  <c:v>Gauteng</c:v>
                </c:pt>
                <c:pt idx="1">
                  <c:v>KZN</c:v>
                </c:pt>
                <c:pt idx="2">
                  <c:v>North West</c:v>
                </c:pt>
                <c:pt idx="3">
                  <c:v>Mpumalanga</c:v>
                </c:pt>
                <c:pt idx="4">
                  <c:v>Western Cape</c:v>
                </c:pt>
                <c:pt idx="5">
                  <c:v>Eastern Cape</c:v>
                </c:pt>
                <c:pt idx="6">
                  <c:v>Limpopo</c:v>
                </c:pt>
                <c:pt idx="7">
                  <c:v>Free State</c:v>
                </c:pt>
                <c:pt idx="8">
                  <c:v>North. Cape</c:v>
                </c:pt>
              </c:strCache>
            </c:strRef>
          </c:cat>
          <c:val>
            <c:numRef>
              <c:f>Sheet1!$B$4:$J$4</c:f>
              <c:numCache>
                <c:formatCode>General</c:formatCode>
                <c:ptCount val="9"/>
              </c:numCache>
            </c:numRef>
          </c:val>
        </c:ser>
        <c:gapWidth val="50"/>
        <c:overlap val="-30"/>
        <c:axId val="487500984"/>
        <c:axId val="487504568"/>
      </c:barChart>
      <c:catAx>
        <c:axId val="487500984"/>
        <c:scaling>
          <c:orientation val="minMax"/>
        </c:scaling>
        <c:axPos val="l"/>
        <c:numFmt formatCode="General" sourceLinked="1"/>
        <c:tickLblPos val="nextTo"/>
        <c:spPr>
          <a:ln w="186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19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87504568"/>
        <c:crosses val="autoZero"/>
        <c:auto val="1"/>
        <c:lblAlgn val="ctr"/>
        <c:lblOffset val="100"/>
        <c:tickLblSkip val="1"/>
        <c:tickMarkSkip val="1"/>
      </c:catAx>
      <c:valAx>
        <c:axId val="4875045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399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Number of robberies</a:t>
                </a:r>
              </a:p>
            </c:rich>
          </c:tx>
          <c:layout/>
          <c:spPr>
            <a:noFill/>
            <a:ln w="14920">
              <a:noFill/>
            </a:ln>
          </c:spPr>
        </c:title>
        <c:numFmt formatCode="General" sourceLinked="1"/>
        <c:tickLblPos val="nextTo"/>
        <c:spPr>
          <a:ln w="186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199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487500984"/>
        <c:crosses val="autoZero"/>
        <c:crossBetween val="between"/>
      </c:valAx>
      <c:spPr>
        <a:noFill/>
        <a:ln w="25384">
          <a:noFill/>
        </a:ln>
      </c:spPr>
    </c:plotArea>
    <c:plotVisOnly val="1"/>
    <c:dispBlanksAs val="zero"/>
  </c:chart>
  <c:spPr>
    <a:solidFill>
      <a:schemeClr val="bg1">
        <a:lumMod val="95000"/>
      </a:schemeClr>
    </a:solidFill>
    <a:ln w="19038" cap="flat" cmpd="sng" algn="ctr">
      <a:solidFill>
        <a:schemeClr val="tx1"/>
      </a:solidFill>
      <a:prstDash val="solid"/>
      <a:miter lim="800000"/>
      <a:headEnd type="none" w="med" len="med"/>
      <a:tailEnd type="none" w="med" len="med"/>
    </a:ln>
  </c:spPr>
  <c:txPr>
    <a:bodyPr/>
    <a:lstStyle/>
    <a:p>
      <a:pPr>
        <a:defRPr sz="1174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bar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2008/09</c:v>
                </c:pt>
              </c:strCache>
            </c:strRef>
          </c:tx>
          <c:spPr>
            <a:solidFill>
              <a:srgbClr val="FF2B6B"/>
            </a:solidFill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Lbl>
              <c:idx val="6"/>
              <c:layout/>
              <c:showVal val="1"/>
            </c:dLbl>
            <c:dLbl>
              <c:idx val="7"/>
              <c:layout/>
              <c:showVal val="1"/>
            </c:dLbl>
            <c:dLbl>
              <c:idx val="8"/>
              <c:layout/>
              <c:showVal val="1"/>
            </c:dLbl>
            <c:delete val="1"/>
          </c:dLbls>
          <c:cat>
            <c:strRef>
              <c:f>Sheet1!$B$1:$J$1</c:f>
              <c:strCache>
                <c:ptCount val="9"/>
                <c:pt idx="0">
                  <c:v>Gauteng</c:v>
                </c:pt>
                <c:pt idx="1">
                  <c:v>KZN</c:v>
                </c:pt>
                <c:pt idx="2">
                  <c:v>W Cape</c:v>
                </c:pt>
                <c:pt idx="3">
                  <c:v>N West</c:v>
                </c:pt>
                <c:pt idx="4">
                  <c:v>E Cape</c:v>
                </c:pt>
                <c:pt idx="5">
                  <c:v>Mpumalanga</c:v>
                </c:pt>
                <c:pt idx="6">
                  <c:v>Free State</c:v>
                </c:pt>
                <c:pt idx="7">
                  <c:v>Limpopo</c:v>
                </c:pt>
                <c:pt idx="8">
                  <c:v>N Cape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6216.0</c:v>
                </c:pt>
                <c:pt idx="1">
                  <c:v>2499.0</c:v>
                </c:pt>
                <c:pt idx="2">
                  <c:v>1058.0</c:v>
                </c:pt>
                <c:pt idx="3">
                  <c:v>1043.0</c:v>
                </c:pt>
                <c:pt idx="4">
                  <c:v>851.0</c:v>
                </c:pt>
                <c:pt idx="5">
                  <c:v>818.0</c:v>
                </c:pt>
                <c:pt idx="6">
                  <c:v>785.0</c:v>
                </c:pt>
                <c:pt idx="7">
                  <c:v>529.0</c:v>
                </c:pt>
                <c:pt idx="8">
                  <c:v>121.0</c:v>
                </c:pt>
              </c:numCache>
            </c:numRef>
          </c:val>
        </c:ser>
        <c:ser>
          <c:idx val="0"/>
          <c:order val="1"/>
          <c:tx>
            <c:strRef>
              <c:f>Sheet1!$A$2</c:f>
              <c:strCache>
                <c:ptCount val="1"/>
                <c:pt idx="0">
                  <c:v>2007/08</c:v>
                </c:pt>
              </c:strCache>
            </c:strRef>
          </c:tx>
          <c:spPr>
            <a:solidFill>
              <a:srgbClr val="1FAFFF"/>
            </a:solidFill>
          </c:spP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Lbl>
              <c:idx val="6"/>
              <c:layout/>
              <c:showVal val="1"/>
            </c:dLbl>
            <c:dLbl>
              <c:idx val="7"/>
              <c:layout/>
              <c:showVal val="1"/>
            </c:dLbl>
            <c:dLbl>
              <c:idx val="8"/>
              <c:layout/>
              <c:showVal val="1"/>
            </c:dLbl>
            <c:delete val="1"/>
          </c:dLbls>
          <c:cat>
            <c:strRef>
              <c:f>Sheet1!$B$1:$J$1</c:f>
              <c:strCache>
                <c:ptCount val="9"/>
                <c:pt idx="0">
                  <c:v>Gauteng</c:v>
                </c:pt>
                <c:pt idx="1">
                  <c:v>KZN</c:v>
                </c:pt>
                <c:pt idx="2">
                  <c:v>W Cape</c:v>
                </c:pt>
                <c:pt idx="3">
                  <c:v>N West</c:v>
                </c:pt>
                <c:pt idx="4">
                  <c:v>E Cape</c:v>
                </c:pt>
                <c:pt idx="5">
                  <c:v>Mpumalanga</c:v>
                </c:pt>
                <c:pt idx="6">
                  <c:v>Free State</c:v>
                </c:pt>
                <c:pt idx="7">
                  <c:v>Limpopo</c:v>
                </c:pt>
                <c:pt idx="8">
                  <c:v>N Cape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5098.0</c:v>
                </c:pt>
                <c:pt idx="1">
                  <c:v>1923.0</c:v>
                </c:pt>
                <c:pt idx="2">
                  <c:v>635.0</c:v>
                </c:pt>
                <c:pt idx="3">
                  <c:v>747.0</c:v>
                </c:pt>
                <c:pt idx="4">
                  <c:v>488.0</c:v>
                </c:pt>
                <c:pt idx="5">
                  <c:v>305.0</c:v>
                </c:pt>
                <c:pt idx="6">
                  <c:v>298.0</c:v>
                </c:pt>
                <c:pt idx="7">
                  <c:v>314.0</c:v>
                </c:pt>
                <c:pt idx="8">
                  <c:v>54.0</c:v>
                </c:pt>
              </c:numCache>
            </c:numRef>
          </c:val>
        </c:ser>
        <c:gapWidth val="70"/>
        <c:overlap val="-50"/>
        <c:axId val="77301096"/>
        <c:axId val="483078232"/>
      </c:barChart>
      <c:catAx>
        <c:axId val="77301096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3078232"/>
        <c:crosses val="autoZero"/>
        <c:auto val="1"/>
        <c:lblAlgn val="ctr"/>
        <c:lblOffset val="100"/>
      </c:catAx>
      <c:valAx>
        <c:axId val="483078232"/>
        <c:scaling>
          <c:orientation val="minMax"/>
        </c:scaling>
        <c:axPos val="b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7301096"/>
        <c:crosses val="autoZero"/>
        <c:crossBetween val="between"/>
      </c:valAx>
    </c:plotArea>
    <c:plotVisOnly val="1"/>
  </c:chart>
  <c:spPr>
    <a:solidFill>
      <a:schemeClr val="bg1">
        <a:lumMod val="95000"/>
      </a:schemeClr>
    </a:solidFill>
    <a:ln w="25400">
      <a:solidFill>
        <a:schemeClr val="tx1"/>
      </a:solidFill>
    </a:ln>
  </c:sp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/>
      <c:barChart>
        <c:barDir val="bar"/>
        <c:grouping val="clustered"/>
        <c:ser>
          <c:idx val="1"/>
          <c:order val="0"/>
          <c:tx>
            <c:strRef>
              <c:f>Sheet1!$A$3</c:f>
              <c:strCache>
                <c:ptCount val="1"/>
                <c:pt idx="0">
                  <c:v>2008/09</c:v>
                </c:pt>
              </c:strCache>
            </c:strRef>
          </c:tx>
          <c:spPr>
            <a:solidFill>
              <a:srgbClr val="FF0000"/>
            </a:solidFill>
          </c:spPr>
          <c:dPt>
            <c:idx val="4"/>
            <c:spPr>
              <a:solidFill>
                <a:srgbClr val="0000FF"/>
              </a:solidFill>
            </c:spPr>
          </c:dPt>
          <c:dPt>
            <c:idx val="6"/>
            <c:spPr>
              <a:solidFill>
                <a:srgbClr val="0000FF"/>
              </a:solidFill>
            </c:spPr>
          </c:dPt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Sheet1!$B$1:$J$1</c:f>
              <c:strCache>
                <c:ptCount val="9"/>
                <c:pt idx="0">
                  <c:v>Gauteng</c:v>
                </c:pt>
                <c:pt idx="1">
                  <c:v>KZN</c:v>
                </c:pt>
                <c:pt idx="2">
                  <c:v>Mpumalanga</c:v>
                </c:pt>
                <c:pt idx="3">
                  <c:v>E Cape</c:v>
                </c:pt>
                <c:pt idx="4">
                  <c:v>W Cape</c:v>
                </c:pt>
                <c:pt idx="5">
                  <c:v>Limpopo</c:v>
                </c:pt>
                <c:pt idx="6">
                  <c:v>N West</c:v>
                </c:pt>
                <c:pt idx="7">
                  <c:v>Free Stae</c:v>
                </c:pt>
                <c:pt idx="8">
                  <c:v>N Cape</c:v>
                </c:pt>
              </c:strCache>
            </c:strRef>
          </c:cat>
          <c:val>
            <c:numRef>
              <c:f>Sheet1!$B$3:$J$3</c:f>
              <c:numCache>
                <c:formatCode>General</c:formatCode>
                <c:ptCount val="9"/>
                <c:pt idx="0">
                  <c:v>7626.0</c:v>
                </c:pt>
                <c:pt idx="1">
                  <c:v>4062.0</c:v>
                </c:pt>
                <c:pt idx="2">
                  <c:v>984.0</c:v>
                </c:pt>
                <c:pt idx="3">
                  <c:v>706.0</c:v>
                </c:pt>
                <c:pt idx="4">
                  <c:v>698.0</c:v>
                </c:pt>
                <c:pt idx="5">
                  <c:v>289.0</c:v>
                </c:pt>
                <c:pt idx="6">
                  <c:v>288.0</c:v>
                </c:pt>
                <c:pt idx="7">
                  <c:v>255.0</c:v>
                </c:pt>
                <c:pt idx="8">
                  <c:v>7.0</c:v>
                </c:pt>
              </c:numCache>
            </c:numRef>
          </c:val>
        </c:ser>
        <c:ser>
          <c:idx val="0"/>
          <c:order val="1"/>
          <c:tx>
            <c:strRef>
              <c:f>Sheet1!$A$2</c:f>
              <c:strCache>
                <c:ptCount val="1"/>
                <c:pt idx="0">
                  <c:v>2007/08</c:v>
                </c:pt>
              </c:strCache>
            </c:strRef>
          </c:tx>
          <c:spPr>
            <a:solidFill>
              <a:srgbClr val="008000"/>
            </a:solidFill>
          </c:spPr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Sheet1!$B$1:$J$1</c:f>
              <c:strCache>
                <c:ptCount val="9"/>
                <c:pt idx="0">
                  <c:v>Gauteng</c:v>
                </c:pt>
                <c:pt idx="1">
                  <c:v>KZN</c:v>
                </c:pt>
                <c:pt idx="2">
                  <c:v>Mpumalanga</c:v>
                </c:pt>
                <c:pt idx="3">
                  <c:v>E Cape</c:v>
                </c:pt>
                <c:pt idx="4">
                  <c:v>W Cape</c:v>
                </c:pt>
                <c:pt idx="5">
                  <c:v>Limpopo</c:v>
                </c:pt>
                <c:pt idx="6">
                  <c:v>N West</c:v>
                </c:pt>
                <c:pt idx="7">
                  <c:v>Free Stae</c:v>
                </c:pt>
                <c:pt idx="8">
                  <c:v>N Cape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7466.0</c:v>
                </c:pt>
                <c:pt idx="1">
                  <c:v>3889.0</c:v>
                </c:pt>
                <c:pt idx="2">
                  <c:v>664.0</c:v>
                </c:pt>
                <c:pt idx="3">
                  <c:v>604.0</c:v>
                </c:pt>
                <c:pt idx="4">
                  <c:v>923.0</c:v>
                </c:pt>
                <c:pt idx="5">
                  <c:v>203.0</c:v>
                </c:pt>
                <c:pt idx="6">
                  <c:v>291.0</c:v>
                </c:pt>
                <c:pt idx="7">
                  <c:v>156.0</c:v>
                </c:pt>
                <c:pt idx="8">
                  <c:v>5.0</c:v>
                </c:pt>
              </c:numCache>
            </c:numRef>
          </c:val>
        </c:ser>
        <c:gapWidth val="80"/>
        <c:overlap val="-50"/>
        <c:axId val="505211816"/>
        <c:axId val="488562904"/>
      </c:barChart>
      <c:catAx>
        <c:axId val="505211816"/>
        <c:scaling>
          <c:orientation val="minMax"/>
        </c:scaling>
        <c:axPos val="l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8562904"/>
        <c:crosses val="autoZero"/>
        <c:auto val="1"/>
        <c:lblAlgn val="ctr"/>
        <c:lblOffset val="100"/>
      </c:catAx>
      <c:valAx>
        <c:axId val="488562904"/>
        <c:scaling>
          <c:orientation val="minMax"/>
        </c:scaling>
        <c:axPos val="b"/>
        <c:majorGridlines>
          <c:spPr>
            <a:ln>
              <a:noFill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05211816"/>
        <c:crosses val="autoZero"/>
        <c:crossBetween val="between"/>
      </c:valAx>
    </c:plotArea>
    <c:plotVisOnly val="1"/>
  </c:chart>
  <c:spPr>
    <a:solidFill>
      <a:schemeClr val="bg1">
        <a:lumMod val="95000"/>
      </a:schemeClr>
    </a:solidFill>
    <a:ln w="25400">
      <a:solidFill>
        <a:schemeClr val="tx1"/>
      </a:solidFill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autoTitleDeleted val="1"/>
    <c:plotArea>
      <c:layout>
        <c:manualLayout>
          <c:layoutTarget val="inner"/>
          <c:xMode val="edge"/>
          <c:yMode val="edge"/>
          <c:x val="0.0709203760244255"/>
          <c:y val="0.0611111111111111"/>
          <c:w val="0.888704804756548"/>
          <c:h val="0.84548397359421"/>
        </c:manualLayout>
      </c:layout>
      <c:lineChart>
        <c:grouping val="stacked"/>
        <c:ser>
          <c:idx val="0"/>
          <c:order val="0"/>
          <c:tx>
            <c:strRef>
              <c:f>Sheet1!$A$2</c:f>
              <c:strCache>
                <c:ptCount val="1"/>
                <c:pt idx="0">
                  <c:v>SABRIC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square"/>
            <c:size val="6"/>
            <c:spPr>
              <a:solidFill>
                <a:srgbClr val="0000FF"/>
              </a:solidFill>
            </c:spPr>
          </c:marker>
          <c:dLbls>
            <c:txPr>
              <a:bodyPr/>
              <a:lstStyle/>
              <a:p>
                <a:pPr>
                  <a:defRPr sz="1400" b="1" i="0"/>
                </a:pPr>
                <a:endParaRPr lang="en-US"/>
              </a:p>
            </c:txPr>
            <c:showVal val="1"/>
          </c:dLbls>
          <c:cat>
            <c:numRef>
              <c:f>Sheet1!$B$1:$F$1</c:f>
              <c:numCache>
                <c:formatCode>General</c:formatCode>
                <c:ptCount val="5"/>
                <c:pt idx="0">
                  <c:v>2004.0</c:v>
                </c:pt>
                <c:pt idx="1">
                  <c:v>2005.0</c:v>
                </c:pt>
                <c:pt idx="2">
                  <c:v>2006.0</c:v>
                </c:pt>
                <c:pt idx="3">
                  <c:v>2007.0</c:v>
                </c:pt>
                <c:pt idx="4">
                  <c:v>2008.0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30.0</c:v>
                </c:pt>
                <c:pt idx="1">
                  <c:v>37.0</c:v>
                </c:pt>
                <c:pt idx="2">
                  <c:v>82.0</c:v>
                </c:pt>
                <c:pt idx="3">
                  <c:v>368.0</c:v>
                </c:pt>
                <c:pt idx="4">
                  <c:v>447.0</c:v>
                </c:pt>
              </c:numCache>
            </c:numRef>
          </c:val>
        </c:ser>
        <c:marker val="1"/>
        <c:axId val="477501880"/>
        <c:axId val="487045672"/>
      </c:lineChart>
      <c:catAx>
        <c:axId val="47750188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 i="0"/>
            </a:pPr>
            <a:endParaRPr lang="en-US"/>
          </a:p>
        </c:txPr>
        <c:crossAx val="487045672"/>
        <c:crosses val="autoZero"/>
        <c:auto val="1"/>
        <c:lblAlgn val="ctr"/>
        <c:lblOffset val="100"/>
      </c:catAx>
      <c:valAx>
        <c:axId val="4870456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77501880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zero"/>
  </c:chart>
  <c:spPr>
    <a:solidFill>
      <a:schemeClr val="bg1">
        <a:lumMod val="95000"/>
      </a:schemeClr>
    </a:solidFill>
    <a:ln>
      <a:solidFill>
        <a:schemeClr val="tx1"/>
      </a:solidFill>
    </a:ln>
  </c:sp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56118013917985"/>
          <c:y val="0.064516129032258"/>
          <c:w val="0.859333718606275"/>
          <c:h val="0.849417703835408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rgbClr val="3366FF"/>
            </a:solidFill>
          </c:spPr>
          <c:dLbls>
            <c:spPr>
              <a:solidFill>
                <a:schemeClr val="lt1"/>
              </a:solidFill>
              <a:ln w="25391" cap="flat" cmpd="sng" algn="ctr">
                <a:noFill/>
                <a:prstDash val="solid"/>
              </a:ln>
              <a:effectLst/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Gauteng</c:v>
                </c:pt>
                <c:pt idx="1">
                  <c:v>N West</c:v>
                </c:pt>
                <c:pt idx="2">
                  <c:v>KZN</c:v>
                </c:pt>
                <c:pt idx="3">
                  <c:v>Limpopo</c:v>
                </c:pt>
                <c:pt idx="4">
                  <c:v>Mpumal</c:v>
                </c:pt>
                <c:pt idx="5">
                  <c:v>Free State</c:v>
                </c:pt>
                <c:pt idx="6">
                  <c:v>E Cape</c:v>
                </c:pt>
                <c:pt idx="7">
                  <c:v>W Cape</c:v>
                </c:pt>
                <c:pt idx="8">
                  <c:v>N Cape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204.0</c:v>
                </c:pt>
                <c:pt idx="1">
                  <c:v>46.0</c:v>
                </c:pt>
                <c:pt idx="2">
                  <c:v>31.0</c:v>
                </c:pt>
                <c:pt idx="3">
                  <c:v>31.0</c:v>
                </c:pt>
                <c:pt idx="4">
                  <c:v>28.0</c:v>
                </c:pt>
                <c:pt idx="5">
                  <c:v>23.0</c:v>
                </c:pt>
                <c:pt idx="6">
                  <c:v>16.0</c:v>
                </c:pt>
                <c:pt idx="7">
                  <c:v>7.0</c:v>
                </c:pt>
                <c:pt idx="8">
                  <c:v>2.0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FF4D19"/>
            </a:solidFill>
          </c:spPr>
          <c:dLbls>
            <c:spPr>
              <a:solidFill>
                <a:schemeClr val="bg1"/>
              </a:solidFill>
              <a:ln>
                <a:noFill/>
              </a:ln>
            </c:spPr>
            <c:txPr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Val val="1"/>
          </c:dLbls>
          <c:cat>
            <c:strRef>
              <c:f>Sheet1!$A$2:$A$10</c:f>
              <c:strCache>
                <c:ptCount val="9"/>
                <c:pt idx="0">
                  <c:v>Gauteng</c:v>
                </c:pt>
                <c:pt idx="1">
                  <c:v>N West</c:v>
                </c:pt>
                <c:pt idx="2">
                  <c:v>KZN</c:v>
                </c:pt>
                <c:pt idx="3">
                  <c:v>Limpopo</c:v>
                </c:pt>
                <c:pt idx="4">
                  <c:v>Mpumal</c:v>
                </c:pt>
                <c:pt idx="5">
                  <c:v>Free State</c:v>
                </c:pt>
                <c:pt idx="6">
                  <c:v>E Cape</c:v>
                </c:pt>
                <c:pt idx="7">
                  <c:v>W Cape</c:v>
                </c:pt>
                <c:pt idx="8">
                  <c:v>N Cape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245.0</c:v>
                </c:pt>
                <c:pt idx="1">
                  <c:v>41.0</c:v>
                </c:pt>
                <c:pt idx="2">
                  <c:v>31.0</c:v>
                </c:pt>
                <c:pt idx="3">
                  <c:v>42.0</c:v>
                </c:pt>
                <c:pt idx="4">
                  <c:v>39.0</c:v>
                </c:pt>
                <c:pt idx="5">
                  <c:v>16.0</c:v>
                </c:pt>
                <c:pt idx="6">
                  <c:v>18.0</c:v>
                </c:pt>
                <c:pt idx="7">
                  <c:v>6.0</c:v>
                </c:pt>
                <c:pt idx="8">
                  <c:v>1.0</c:v>
                </c:pt>
              </c:numCache>
            </c:numRef>
          </c:val>
        </c:ser>
        <c:gapWidth val="50"/>
        <c:overlap val="-50"/>
        <c:axId val="477526968"/>
        <c:axId val="486792952"/>
      </c:barChart>
      <c:catAx>
        <c:axId val="477526968"/>
        <c:scaling>
          <c:orientation val="minMax"/>
        </c:scaling>
        <c:axPos val="b"/>
        <c:numFmt formatCode="General" sourceLinked="1"/>
        <c:tickLblPos val="nextTo"/>
        <c:spPr>
          <a:ln w="3174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Arial"/>
                <a:ea typeface="Calibri"/>
                <a:cs typeface="Calibri"/>
              </a:defRPr>
            </a:pPr>
            <a:endParaRPr lang="en-US"/>
          </a:p>
        </c:txPr>
        <c:crossAx val="486792952"/>
        <c:crosses val="autoZero"/>
        <c:auto val="1"/>
        <c:lblAlgn val="ctr"/>
        <c:lblOffset val="100"/>
        <c:tickLblSkip val="1"/>
        <c:tickMarkSkip val="1"/>
      </c:catAx>
      <c:valAx>
        <c:axId val="486792952"/>
        <c:scaling>
          <c:orientation val="minMax"/>
        </c:scaling>
        <c:axPos val="l"/>
        <c:majorGridlines>
          <c:spPr>
            <a:ln>
              <a:solidFill>
                <a:schemeClr val="tx1"/>
              </a:solidFill>
            </a:ln>
          </c:spPr>
        </c:majorGridlines>
        <c:numFmt formatCode="General" sourceLinked="1"/>
        <c:tickLblPos val="nextTo"/>
        <c:spPr>
          <a:ln w="3174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477526968"/>
        <c:crosses val="autoZero"/>
        <c:crossBetween val="between"/>
      </c:valAx>
      <c:spPr>
        <a:solidFill>
          <a:schemeClr val="bg1">
            <a:lumMod val="95000"/>
          </a:schemeClr>
        </a:solidFill>
        <a:ln w="3174" cap="flat" cmpd="sng" algn="ctr">
          <a:solidFill>
            <a:schemeClr val="tx1"/>
          </a:solidFill>
          <a:prstDash val="solid"/>
        </a:ln>
        <a:effectLst/>
      </c:spPr>
    </c:plotArea>
    <c:legend>
      <c:legendPos val="t"/>
      <c:layout/>
      <c:spPr>
        <a:noFill/>
        <a:ln w="25391">
          <a:noFill/>
        </a:ln>
      </c:spPr>
      <c:txPr>
        <a:bodyPr/>
        <a:lstStyle/>
        <a:p>
          <a:pPr>
            <a:defRPr sz="20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</c:chart>
  <c:spPr>
    <a:solidFill>
      <a:schemeClr val="bg1">
        <a:lumMod val="95000"/>
      </a:schemeClr>
    </a:solidFill>
    <a:ln w="25391" cap="flat" cmpd="sng" algn="ctr">
      <a:solidFill>
        <a:schemeClr val="tx1"/>
      </a:solidFill>
      <a:prstDash val="solid"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0926935119952111"/>
          <c:y val="0.0668147419072616"/>
          <c:w val="0.860522862273795"/>
          <c:h val="0.816472440944882"/>
        </c:manualLayout>
      </c:layout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Comm crime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circle"/>
            <c:size val="5"/>
            <c:spPr>
              <a:solidFill>
                <a:srgbClr val="000090"/>
              </a:solidFill>
              <a:ln>
                <a:solidFill>
                  <a:srgbClr val="008000"/>
                </a:solidFill>
              </a:ln>
            </c:spPr>
          </c:marker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03/04</c:v>
                </c:pt>
                <c:pt idx="1">
                  <c:v>04/05</c:v>
                </c:pt>
                <c:pt idx="2">
                  <c:v>05/06</c:v>
                </c:pt>
                <c:pt idx="3">
                  <c:v>06/07</c:v>
                </c:pt>
                <c:pt idx="4">
                  <c:v>07/08</c:v>
                </c:pt>
                <c:pt idx="5">
                  <c:v>08/09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120.0</c:v>
                </c:pt>
                <c:pt idx="1">
                  <c:v>116.0</c:v>
                </c:pt>
                <c:pt idx="2">
                  <c:v>116.0</c:v>
                </c:pt>
                <c:pt idx="3">
                  <c:v>130.0</c:v>
                </c:pt>
                <c:pt idx="4">
                  <c:v>136.0</c:v>
                </c:pt>
                <c:pt idx="5">
                  <c:v>159.0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Shoplifting</c:v>
                </c:pt>
              </c:strCache>
            </c:strRef>
          </c:tx>
          <c:spPr>
            <a:ln>
              <a:solidFill>
                <a:srgbClr val="000090"/>
              </a:solidFill>
            </a:ln>
          </c:spPr>
          <c:marker>
            <c:symbol val="circle"/>
            <c:size val="5"/>
            <c:spPr>
              <a:solidFill>
                <a:srgbClr val="FF0000"/>
              </a:solidFill>
            </c:spPr>
          </c:marke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elete val="1"/>
          </c:dLbls>
          <c:cat>
            <c:strRef>
              <c:f>Sheet1!$A$2:$A$7</c:f>
              <c:strCache>
                <c:ptCount val="6"/>
                <c:pt idx="0">
                  <c:v>03/04</c:v>
                </c:pt>
                <c:pt idx="1">
                  <c:v>04/05</c:v>
                </c:pt>
                <c:pt idx="2">
                  <c:v>05/06</c:v>
                </c:pt>
                <c:pt idx="3">
                  <c:v>06/07</c:v>
                </c:pt>
                <c:pt idx="4">
                  <c:v>07/08</c:v>
                </c:pt>
                <c:pt idx="5">
                  <c:v>08/09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155.0</c:v>
                </c:pt>
                <c:pt idx="1">
                  <c:v>143.0</c:v>
                </c:pt>
                <c:pt idx="2">
                  <c:v>137.0</c:v>
                </c:pt>
                <c:pt idx="3">
                  <c:v>138.0</c:v>
                </c:pt>
                <c:pt idx="4">
                  <c:v>140.0</c:v>
                </c:pt>
                <c:pt idx="5">
                  <c:v>166.0</c:v>
                </c:pt>
              </c:numCache>
            </c:numRef>
          </c:val>
        </c:ser>
        <c:marker val="1"/>
        <c:axId val="487194376"/>
        <c:axId val="488486568"/>
      </c:lineChart>
      <c:catAx>
        <c:axId val="48719437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8486568"/>
        <c:crosses val="autoZero"/>
        <c:auto val="1"/>
        <c:lblAlgn val="ctr"/>
        <c:lblOffset val="100"/>
      </c:catAx>
      <c:valAx>
        <c:axId val="48848656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719437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38438780678731"/>
          <c:y val="0.0166666666666667"/>
          <c:w val="0.723122208408159"/>
          <c:h val="0.0846627296587926"/>
        </c:manualLayout>
      </c:layout>
      <c:txPr>
        <a:bodyPr/>
        <a:lstStyle/>
        <a:p>
          <a:pPr>
            <a:defRPr sz="1400" b="1"/>
          </a:pPr>
          <a:endParaRPr lang="en-US"/>
        </a:p>
      </c:txPr>
    </c:legend>
    <c:plotVisOnly val="1"/>
  </c:chart>
  <c:spPr>
    <a:ln w="25400">
      <a:solidFill>
        <a:schemeClr val="tx1"/>
      </a:solidFill>
    </a:ln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lineChart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Truck hijacking</c:v>
                </c:pt>
              </c:strCache>
            </c:strRef>
          </c:tx>
          <c:spPr>
            <a:ln w="38100">
              <a:solidFill>
                <a:srgbClr val="FF2B6B"/>
              </a:solidFill>
            </a:ln>
          </c:spPr>
          <c:marker>
            <c:symbol val="circle"/>
            <c:size val="5"/>
            <c:spPr>
              <a:solidFill>
                <a:srgbClr val="000090"/>
              </a:solidFill>
            </c:spPr>
          </c:marker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Val val="1"/>
          </c:dLbls>
          <c:cat>
            <c:strRef>
              <c:f>Sheet1!$A$2:$A$7</c:f>
              <c:strCache>
                <c:ptCount val="6"/>
                <c:pt idx="0">
                  <c:v>03/04</c:v>
                </c:pt>
                <c:pt idx="1">
                  <c:v>04/05</c:v>
                </c:pt>
                <c:pt idx="2">
                  <c:v>05/06</c:v>
                </c:pt>
                <c:pt idx="3">
                  <c:v>06/07</c:v>
                </c:pt>
                <c:pt idx="4">
                  <c:v>07/08</c:v>
                </c:pt>
                <c:pt idx="5">
                  <c:v>08/09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901.0</c:v>
                </c:pt>
                <c:pt idx="1">
                  <c:v>930.0</c:v>
                </c:pt>
                <c:pt idx="2">
                  <c:v>829.0</c:v>
                </c:pt>
                <c:pt idx="3">
                  <c:v>892.0</c:v>
                </c:pt>
                <c:pt idx="4">
                  <c:v>1245.0</c:v>
                </c:pt>
                <c:pt idx="5">
                  <c:v>1437.0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 robberies</c:v>
                </c:pt>
              </c:strCache>
            </c:strRef>
          </c:tx>
          <c:marker>
            <c:symbol val="circle"/>
            <c:size val="5"/>
            <c:spPr>
              <a:solidFill>
                <a:srgbClr val="FF0000"/>
              </a:solidFill>
            </c:spPr>
          </c:marker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Lbl>
              <c:idx val="4"/>
              <c:layout/>
              <c:showVal val="1"/>
            </c:dLbl>
            <c:dLbl>
              <c:idx val="5"/>
              <c:layout/>
              <c:showVal val="1"/>
            </c:dLbl>
            <c:delete val="1"/>
          </c:dLbls>
          <c:cat>
            <c:strRef>
              <c:f>Sheet1!$A$2:$A$7</c:f>
              <c:strCache>
                <c:ptCount val="6"/>
                <c:pt idx="0">
                  <c:v>03/04</c:v>
                </c:pt>
                <c:pt idx="1">
                  <c:v>04/05</c:v>
                </c:pt>
                <c:pt idx="2">
                  <c:v>05/06</c:v>
                </c:pt>
                <c:pt idx="3">
                  <c:v>06/07</c:v>
                </c:pt>
                <c:pt idx="4">
                  <c:v>07/08</c:v>
                </c:pt>
                <c:pt idx="5">
                  <c:v>08/09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3677.0</c:v>
                </c:pt>
                <c:pt idx="1">
                  <c:v>3320.0</c:v>
                </c:pt>
                <c:pt idx="2">
                  <c:v>4387.0</c:v>
                </c:pt>
                <c:pt idx="3">
                  <c:v>6689.0</c:v>
                </c:pt>
                <c:pt idx="4">
                  <c:v>9862.0</c:v>
                </c:pt>
                <c:pt idx="5">
                  <c:v>13920.0</c:v>
                </c:pt>
              </c:numCache>
            </c:numRef>
          </c:val>
        </c:ser>
        <c:marker val="1"/>
        <c:axId val="488214616"/>
        <c:axId val="488217832"/>
      </c:lineChart>
      <c:catAx>
        <c:axId val="4882146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8217832"/>
        <c:crosses val="autoZero"/>
        <c:auto val="1"/>
        <c:lblAlgn val="ctr"/>
        <c:lblOffset val="100"/>
      </c:catAx>
      <c:valAx>
        <c:axId val="4882178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488214616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107177046051062"/>
          <c:y val="0.0325396825396825"/>
          <c:w val="0.837161059413028"/>
          <c:h val="0.0946542098904303"/>
        </c:manualLayout>
      </c:layout>
      <c:txPr>
        <a:bodyPr/>
        <a:lstStyle/>
        <a:p>
          <a:pPr>
            <a:defRPr sz="1400" b="1"/>
          </a:pPr>
          <a:endParaRPr lang="en-US"/>
        </a:p>
      </c:txPr>
    </c:legend>
    <c:plotVisOnly val="1"/>
  </c:chart>
  <c:spPr>
    <a:ln w="25400">
      <a:solidFill>
        <a:schemeClr val="tx1"/>
      </a:solidFill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</cdr:x>
      <cdr:y>0.41107</cdr:y>
    </cdr:from>
    <cdr:to>
      <cdr:x>0.87333</cdr:x>
      <cdr:y>0.60458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43650" y="1981200"/>
          <a:ext cx="1142971" cy="932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="1" dirty="0" smtClean="0">
              <a:solidFill>
                <a:srgbClr val="FF0000"/>
              </a:solidFill>
            </a:rPr>
            <a:t>(2000 – 49.6)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0.91778</cdr:x>
      <cdr:y>0.36782</cdr:y>
    </cdr:from>
    <cdr:to>
      <cdr:x>1</cdr:x>
      <cdr:y>0.44444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67650" y="1828800"/>
          <a:ext cx="70485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="1" dirty="0" smtClean="0"/>
            <a:t>13920</a:t>
          </a:r>
          <a:endParaRPr lang="en-US" sz="12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0.26126</cdr:x>
      <cdr:y>0.03077</cdr:y>
    </cdr:from>
    <cdr:to>
      <cdr:x>0.85586</cdr:x>
      <cdr:y>0.20988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09800" y="189914"/>
          <a:ext cx="5029200" cy="1105486"/>
        </a:xfrm>
        <a:prstGeom xmlns:a="http://schemas.openxmlformats.org/drawingml/2006/main" prst="rect">
          <a:avLst/>
        </a:prstGeom>
        <a:ln xmlns:a="http://schemas.openxmlformats.org/drawingml/2006/main" w="12700">
          <a:solidFill>
            <a:srgbClr val="008000"/>
          </a:solidFill>
        </a:ln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2800" b="1" dirty="0" smtClean="0"/>
            <a:t>Business robbery: </a:t>
          </a:r>
          <a:r>
            <a:rPr lang="en-US" sz="2800" dirty="0" smtClean="0"/>
            <a:t>Provincial</a:t>
          </a:r>
        </a:p>
        <a:p xmlns:a="http://schemas.openxmlformats.org/drawingml/2006/main">
          <a:r>
            <a:rPr lang="en-US" sz="2800" dirty="0" smtClean="0"/>
            <a:t>breakdown</a:t>
          </a: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0.29808</cdr:x>
      <cdr:y>0.06061</cdr:y>
    </cdr:from>
    <cdr:to>
      <cdr:x>0.52885</cdr:x>
      <cdr:y>0.21212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62200" y="304800"/>
          <a:ext cx="1828800" cy="762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800" b="1" dirty="0" smtClean="0"/>
            <a:t>SABRIC figures</a:t>
          </a:r>
          <a:endParaRPr lang="en-US" sz="1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5211C9-C9F2-F246-AE8C-3F0013499385}" type="datetimeFigureOut">
              <a:rPr lang="en-US" smtClean="0"/>
              <a:pPr/>
              <a:t>10/8/09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9F5B8-34AC-EA46-8FC8-1BF297BEB3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66136BA3-53F3-CC40-8302-F1E8E06456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9" charset="0"/>
        <a:ea typeface="ＭＳ Ｐゴシック" pitchFamily="-109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227336-F5D3-A949-BAED-BB3B56A75669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F3373A-D902-534F-A435-769B41D0CB90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2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4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476726-8E41-2B40-8C29-8E334FAB1945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4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D694E4-33BF-9046-85B8-9A265428184C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14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102E41-288F-3E4F-9B5B-B95B0DCE357B}" type="slidenum">
              <a:rPr lang="en-US">
                <a:latin typeface="Arial" charset="0"/>
                <a:ea typeface="ＭＳ Ｐゴシック" charset="-128"/>
                <a:cs typeface="ＭＳ Ｐゴシック" charset="-128"/>
              </a:rPr>
              <a:pPr/>
              <a:t>15</a:t>
            </a:fld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6DE35-A520-214A-BE03-A2AE0E6D32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87385-84DD-2C44-B1E7-B3853EF8F7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E6CD0B-5DE3-164E-BDFC-0C19E079B0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91950-F2A0-354E-89AF-BD1019DA7B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75A58-5874-6144-A198-F6F5772598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1E21C-A4BE-9741-A712-6A9B4DCC9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A922E-5E8E-CD4E-9D5E-37A3AAA465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E78BA-8651-374E-B586-189E21647B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024D5-C5B9-2441-8B41-423501C34B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2F3F5-3BDC-C545-A2A9-B6C88884CA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ACEDB2-9A5C-2E44-B802-83BC495EA6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6DD9B-BB18-1849-BA5A-8813DF28F2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F6E03B43-D77F-614F-B97A-9DD6515EDC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  <p:sldLayoutId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1.xml"/><Relationship Id="rId3" Type="http://schemas.openxmlformats.org/officeDocument/2006/relationships/chart" Target="../charts/char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3276600"/>
          </a:xfrm>
        </p:spPr>
        <p:txBody>
          <a:bodyPr/>
          <a:lstStyle/>
          <a:p>
            <a:pPr eaLnBrk="1" hangingPunct="1"/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 b="1"/>
              <a:t/>
            </a:r>
            <a:br>
              <a:rPr lang="en-US" b="1"/>
            </a:b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743200"/>
            <a:ext cx="7924800" cy="3708400"/>
          </a:xfrm>
          <a:solidFill>
            <a:schemeClr val="bg1">
              <a:lumMod val="95000"/>
            </a:schemeClr>
          </a:solidFill>
          <a:ln w="12700">
            <a:solidFill>
              <a:srgbClr val="008000"/>
            </a:solidFill>
          </a:ln>
        </p:spPr>
        <p:txBody>
          <a:bodyPr>
            <a:spAutoFit/>
          </a:bodyPr>
          <a:lstStyle/>
          <a:p>
            <a:pPr eaLnBrk="1" hangingPunct="1"/>
            <a:r>
              <a:rPr lang="en-US" b="1" dirty="0">
                <a:solidFill>
                  <a:srgbClr val="0000FF"/>
                </a:solidFill>
              </a:rPr>
              <a:t>CRIME IN SOUTH AFRICA:</a:t>
            </a:r>
          </a:p>
          <a:p>
            <a:pPr eaLnBrk="1" hangingPunct="1">
              <a:spcBef>
                <a:spcPct val="0"/>
              </a:spcBef>
            </a:pPr>
            <a:r>
              <a:rPr lang="en-US" b="1" dirty="0">
                <a:solidFill>
                  <a:srgbClr val="0000FF"/>
                </a:solidFill>
              </a:rPr>
              <a:t> Worrying Trends</a:t>
            </a:r>
            <a:endParaRPr lang="en-US" b="1" dirty="0"/>
          </a:p>
          <a:p>
            <a:pPr eaLnBrk="1" hangingPunct="1">
              <a:spcBef>
                <a:spcPts val="1800"/>
              </a:spcBef>
            </a:pPr>
            <a:r>
              <a:rPr lang="en-US" b="1" dirty="0"/>
              <a:t>2009</a:t>
            </a:r>
          </a:p>
          <a:p>
            <a:pPr eaLnBrk="1" hangingPunct="1"/>
            <a:r>
              <a:rPr lang="en-US" b="1" dirty="0"/>
              <a:t>JOHAN BURGER</a:t>
            </a:r>
            <a:endParaRPr lang="en-US" dirty="0"/>
          </a:p>
          <a:p>
            <a:pPr eaLnBrk="1" hangingPunct="1"/>
            <a:r>
              <a:rPr lang="en-US" b="1" dirty="0"/>
              <a:t>Crime &amp; Justice </a:t>
            </a:r>
            <a:r>
              <a:rPr lang="en-US" b="1" dirty="0" err="1"/>
              <a:t>Programme</a:t>
            </a:r>
            <a:endParaRPr lang="en-US" b="1" dirty="0"/>
          </a:p>
          <a:p>
            <a:pPr eaLnBrk="1" hangingPunct="1"/>
            <a:r>
              <a:rPr lang="en-US" b="1" dirty="0"/>
              <a:t>INSTITUTE FOR SECURITY STUDIES</a:t>
            </a:r>
          </a:p>
        </p:txBody>
      </p:sp>
      <p:pic>
        <p:nvPicPr>
          <p:cNvPr id="15364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2286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3581400"/>
          </a:xfrm>
          <a:ln w="12700">
            <a:solidFill>
              <a:srgbClr val="008000"/>
            </a:solidFill>
          </a:ln>
        </p:spPr>
        <p:txBody>
          <a:bodyPr/>
          <a:lstStyle/>
          <a:p>
            <a:pPr eaLnBrk="1" hangingPunct="1">
              <a:buFont typeface="Times" charset="0"/>
              <a:buChar char="•"/>
            </a:pPr>
            <a:r>
              <a:rPr lang="en-US" dirty="0" smtClean="0"/>
              <a:t>Official </a:t>
            </a:r>
            <a:r>
              <a:rPr lang="en-US" dirty="0"/>
              <a:t>(SAPS) crime statistics (focus </a:t>
            </a:r>
            <a:r>
              <a:rPr lang="en-US" dirty="0" smtClean="0"/>
              <a:t>on worrying trends)</a:t>
            </a:r>
          </a:p>
          <a:p>
            <a:pPr eaLnBrk="1" hangingPunct="1">
              <a:buFont typeface="Times" charset="0"/>
              <a:buChar char="•"/>
            </a:pPr>
            <a:r>
              <a:rPr lang="en-US" dirty="0"/>
              <a:t>Some additional crime </a:t>
            </a:r>
            <a:r>
              <a:rPr lang="en-US" dirty="0" smtClean="0"/>
              <a:t>stats (SABRIC)</a:t>
            </a:r>
          </a:p>
          <a:p>
            <a:pPr eaLnBrk="1" hangingPunct="1">
              <a:buFont typeface="Times" charset="0"/>
              <a:buChar char="•"/>
            </a:pPr>
            <a:r>
              <a:rPr lang="en-US" dirty="0" smtClean="0"/>
              <a:t>Summary</a:t>
            </a:r>
          </a:p>
          <a:p>
            <a:pPr eaLnBrk="1" hangingPunct="1">
              <a:buFont typeface="Times" charset="0"/>
              <a:buNone/>
            </a:pPr>
            <a:endParaRPr lang="en-US" dirty="0"/>
          </a:p>
          <a:p>
            <a:pPr eaLnBrk="1" hangingPunct="1">
              <a:buFont typeface="Times" charset="0"/>
              <a:buChar char="•"/>
            </a:pPr>
            <a:endParaRPr lang="en-US" dirty="0"/>
          </a:p>
          <a:p>
            <a:pPr eaLnBrk="1" hangingPunct="1">
              <a:buFont typeface="Times" charset="0"/>
              <a:buChar char="•"/>
            </a:pPr>
            <a:endParaRPr lang="en-US" dirty="0"/>
          </a:p>
        </p:txBody>
      </p:sp>
      <p:pic>
        <p:nvPicPr>
          <p:cNvPr id="17411" name="Picture 3" descr="logo iss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7315200" y="381000"/>
            <a:ext cx="1206500" cy="1143000"/>
          </a:xfrm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09600" y="685800"/>
            <a:ext cx="6248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85800" y="685800"/>
            <a:ext cx="5867400" cy="523220"/>
          </a:xfrm>
          <a:prstGeom prst="rect">
            <a:avLst/>
          </a:prstGeom>
          <a:noFill/>
          <a:ln w="12700">
            <a:solidFill>
              <a:srgbClr val="008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 b="1" dirty="0"/>
              <a:t>Presentation Outline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5334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SAPS:  21 most serious crimes recorded</a:t>
            </a:r>
            <a:br>
              <a:rPr lang="en-US" b="1" dirty="0" smtClean="0"/>
            </a:br>
            <a:endParaRPr lang="en-US" dirty="0"/>
          </a:p>
        </p:txBody>
      </p:sp>
      <p:pic>
        <p:nvPicPr>
          <p:cNvPr id="7" name="Picture 4" descr="logo is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6200" y="2286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Chart 4"/>
          <p:cNvGraphicFramePr/>
          <p:nvPr/>
        </p:nvGraphicFramePr>
        <p:xfrm>
          <a:off x="304800" y="1447800"/>
          <a:ext cx="8534400" cy="504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886200" y="5410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Violent interpersonal crime</a:t>
            </a:r>
            <a:endParaRPr lang="en-US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495800" y="48006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Robbery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43400" y="3733800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/>
              <a:t>Property crime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495800" y="22098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Other crime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85800"/>
          </a:xfrm>
        </p:spPr>
        <p:txBody>
          <a:bodyPr/>
          <a:lstStyle/>
          <a:p>
            <a:pPr algn="l" eaLnBrk="1" hangingPunct="1"/>
            <a:r>
              <a:rPr lang="en-US" sz="2800" b="1" dirty="0" smtClean="0"/>
              <a:t>Murder</a:t>
            </a:r>
            <a:br>
              <a:rPr lang="en-US" sz="2800" b="1" dirty="0" smtClean="0"/>
            </a:br>
            <a:endParaRPr lang="en-US" sz="2400" b="1" dirty="0"/>
          </a:p>
        </p:txBody>
      </p:sp>
      <p:graphicFrame>
        <p:nvGraphicFramePr>
          <p:cNvPr id="5" name="Object 2"/>
          <p:cNvGraphicFramePr>
            <a:graphicFrameLocks noGrp="1" noChangeAspect="1"/>
          </p:cNvGraphicFramePr>
          <p:nvPr>
            <p:ph type="body" idx="1"/>
          </p:nvPr>
        </p:nvGraphicFramePr>
        <p:xfrm>
          <a:off x="457200" y="1447800"/>
          <a:ext cx="83058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508" name="Picture 4" descr="logo is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2286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285750" y="1524000"/>
          <a:ext cx="8572500" cy="4819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629400" y="3886200"/>
            <a:ext cx="1905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</a:rPr>
              <a:t>(2000 – 62.7)</a:t>
            </a:r>
            <a:endParaRPr lang="en-US" sz="1200" b="1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04800"/>
            <a:ext cx="6781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b="1" kern="0" dirty="0" smtClean="0">
                <a:solidFill>
                  <a:schemeClr val="tx2"/>
                </a:solidFill>
              </a:rPr>
              <a:t>Murder: </a:t>
            </a:r>
            <a:r>
              <a:rPr lang="en-US" sz="2800" kern="0" dirty="0" smtClean="0">
                <a:solidFill>
                  <a:schemeClr val="tx2"/>
                </a:solidFill>
              </a:rPr>
              <a:t>some international comparisons</a:t>
            </a:r>
          </a:p>
          <a:p>
            <a:pPr>
              <a:defRPr/>
            </a:pPr>
            <a:r>
              <a:rPr lang="en-US" kern="0" dirty="0" smtClean="0">
                <a:solidFill>
                  <a:schemeClr val="tx2"/>
                </a:solidFill>
              </a:rPr>
              <a:t> </a:t>
            </a:r>
            <a:r>
              <a:rPr lang="en-US" sz="1800" kern="0" dirty="0" smtClean="0">
                <a:solidFill>
                  <a:schemeClr val="tx2"/>
                </a:solidFill>
              </a:rPr>
              <a:t>(2008 figures)</a:t>
            </a:r>
            <a:endParaRPr lang="en-US" sz="1800" kern="0" dirty="0">
              <a:solidFill>
                <a:schemeClr val="tx2"/>
              </a:solidFill>
            </a:endParaRPr>
          </a:p>
        </p:txBody>
      </p:sp>
      <p:pic>
        <p:nvPicPr>
          <p:cNvPr id="6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2286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381000" y="1447800"/>
          <a:ext cx="8458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4572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sz="2800" b="1" dirty="0" smtClean="0"/>
              <a:t>Aggravated robbery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514600"/>
            <a:ext cx="401494" cy="269427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>
              <a:defRPr sz="1409" b="1" i="0" u="none" strike="noStrike" kern="1200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US" dirty="0" smtClean="0"/>
              <a:t>Number per 100 000 people</a:t>
            </a:r>
            <a:endParaRPr lang="en-US" dirty="0"/>
          </a:p>
        </p:txBody>
      </p:sp>
      <p:pic>
        <p:nvPicPr>
          <p:cNvPr id="6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2286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85750" y="1371600"/>
          <a:ext cx="8572500" cy="497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57200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Trio crimes</a:t>
            </a:r>
          </a:p>
        </p:txBody>
      </p:sp>
      <p:pic>
        <p:nvPicPr>
          <p:cNvPr id="5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1524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381000" y="185738"/>
          <a:ext cx="8305800" cy="6548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590800" y="381000"/>
            <a:ext cx="4648200" cy="954088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 b="1" dirty="0"/>
              <a:t>House robbery: </a:t>
            </a:r>
            <a:r>
              <a:rPr lang="en-US" sz="2800" dirty="0"/>
              <a:t>Provincial </a:t>
            </a:r>
            <a:r>
              <a:rPr lang="en-US" sz="2800" dirty="0" smtClean="0"/>
              <a:t>breakdown</a:t>
            </a:r>
            <a:endParaRPr lang="en-US" dirty="0"/>
          </a:p>
        </p:txBody>
      </p:sp>
      <p:pic>
        <p:nvPicPr>
          <p:cNvPr id="37892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3048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629400" y="18288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n-US" sz="1800" b="1" dirty="0" smtClean="0">
                <a:solidFill>
                  <a:srgbClr val="127DFF"/>
                </a:solidFill>
              </a:rPr>
              <a:t>2007/08 </a:t>
            </a:r>
          </a:p>
          <a:p>
            <a:r>
              <a:rPr lang="en-US" sz="1800" b="1" dirty="0" smtClean="0">
                <a:solidFill>
                  <a:srgbClr val="FF0F92"/>
                </a:solidFill>
              </a:rPr>
              <a:t>2008/09</a:t>
            </a:r>
            <a:endParaRPr lang="en-US" sz="1800" b="1" dirty="0">
              <a:solidFill>
                <a:srgbClr val="FF0F9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304800" y="304800"/>
          <a:ext cx="84582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3048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858000" y="2057400"/>
            <a:ext cx="1019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00000"/>
            </a:pPr>
            <a:r>
              <a:rPr lang="en-US" sz="1800" b="1" dirty="0" smtClean="0">
                <a:solidFill>
                  <a:srgbClr val="127DFF"/>
                </a:solidFill>
              </a:rPr>
              <a:t>2007/08 </a:t>
            </a:r>
          </a:p>
          <a:p>
            <a:r>
              <a:rPr lang="en-US" sz="1800" b="1" dirty="0" smtClean="0">
                <a:solidFill>
                  <a:srgbClr val="FF0F92"/>
                </a:solidFill>
              </a:rPr>
              <a:t>2008/09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/>
        </p:nvGraphicFramePr>
        <p:xfrm>
          <a:off x="228600" y="381000"/>
          <a:ext cx="86106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43200" y="609600"/>
            <a:ext cx="4343400" cy="954107"/>
          </a:xfrm>
          <a:prstGeom prst="rect">
            <a:avLst/>
          </a:prstGeom>
          <a:noFill/>
          <a:ln w="127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Car hijacking: </a:t>
            </a:r>
            <a:r>
              <a:rPr lang="en-US" sz="2800" dirty="0" smtClean="0"/>
              <a:t>Provincial</a:t>
            </a:r>
          </a:p>
          <a:p>
            <a:r>
              <a:rPr lang="en-US" sz="2800" dirty="0" smtClean="0"/>
              <a:t>breakdown</a:t>
            </a:r>
          </a:p>
        </p:txBody>
      </p:sp>
      <p:pic>
        <p:nvPicPr>
          <p:cNvPr id="5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3048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400800" y="1828800"/>
            <a:ext cx="149358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SzPct val="200000"/>
            </a:pPr>
            <a:r>
              <a:rPr lang="en-US" sz="1800" b="1" dirty="0" smtClean="0">
                <a:solidFill>
                  <a:srgbClr val="008000"/>
                </a:solidFill>
              </a:rPr>
              <a:t>2007/08 </a:t>
            </a:r>
          </a:p>
          <a:p>
            <a:r>
              <a:rPr lang="en-US" sz="1800" b="1" dirty="0" smtClean="0">
                <a:solidFill>
                  <a:srgbClr val="FF0000"/>
                </a:solidFill>
              </a:rPr>
              <a:t>2008/09</a:t>
            </a:r>
          </a:p>
          <a:p>
            <a:r>
              <a:rPr lang="en-US" sz="1800" b="1" dirty="0" smtClean="0">
                <a:solidFill>
                  <a:srgbClr val="0000FF"/>
                </a:solidFill>
              </a:rPr>
              <a:t>(Decreases)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85800" y="1447800"/>
          <a:ext cx="7924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85800" y="457200"/>
            <a:ext cx="6046788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 b="1" dirty="0" smtClean="0"/>
              <a:t>  ATM Attacks</a:t>
            </a:r>
          </a:p>
          <a:p>
            <a:pPr eaLnBrk="0" hangingPunct="0"/>
            <a:r>
              <a:rPr lang="en-US" dirty="0" smtClean="0"/>
              <a:t>  </a:t>
            </a:r>
          </a:p>
          <a:p>
            <a:pPr eaLnBrk="0" hangingPunct="0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228600"/>
            <a:ext cx="1257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533400" y="1447800"/>
          <a:ext cx="8407400" cy="505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381000" y="457200"/>
            <a:ext cx="8382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800" b="1" dirty="0" smtClean="0"/>
              <a:t>  ATM attacks: </a:t>
            </a:r>
            <a:r>
              <a:rPr lang="en-US" sz="2800" dirty="0" smtClean="0"/>
              <a:t>Provincial breakdown </a:t>
            </a:r>
          </a:p>
          <a:p>
            <a:pPr eaLnBrk="0" hangingPunct="0"/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0" y="152400"/>
            <a:ext cx="1257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10200" y="19812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SABRIC figures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8600" y="1371600"/>
          <a:ext cx="4343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4724400" y="1371600"/>
          <a:ext cx="4191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57400" y="1905000"/>
            <a:ext cx="673657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Rates</a:t>
            </a:r>
            <a:endParaRPr lang="en-US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324601" y="1981200"/>
            <a:ext cx="990600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Numbers</a:t>
            </a:r>
            <a:endParaRPr lang="en-US" sz="1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304800"/>
            <a:ext cx="4415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Crimes against business</a:t>
            </a:r>
            <a:endParaRPr lang="en-US" sz="2800" b="1" dirty="0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152400"/>
            <a:ext cx="1257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914400"/>
          </a:xfrm>
        </p:spPr>
        <p:txBody>
          <a:bodyPr/>
          <a:lstStyle/>
          <a:p>
            <a:pPr algn="l" eaLnBrk="1" hangingPunct="1"/>
            <a:r>
              <a:rPr lang="en-US" sz="2800" b="1" dirty="0" smtClean="0"/>
              <a:t>Comparisons:  Violent Crime</a:t>
            </a:r>
            <a:br>
              <a:rPr lang="en-US" sz="2800" b="1" dirty="0" smtClean="0"/>
            </a:br>
            <a:r>
              <a:rPr lang="en-US" sz="2800" b="1" dirty="0" smtClean="0"/>
              <a:t> </a:t>
            </a:r>
            <a:r>
              <a:rPr lang="en-US" sz="2400" dirty="0" smtClean="0"/>
              <a:t>(Summary)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2057400"/>
            <a:ext cx="8001000" cy="4343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2800">
              <a:sym typeface="Symbol" charset="2"/>
            </a:endParaRPr>
          </a:p>
          <a:p>
            <a:pPr eaLnBrk="1" hangingPunct="1">
              <a:buClr>
                <a:schemeClr val="tx1"/>
              </a:buClr>
              <a:buFont typeface="Times" charset="0"/>
              <a:buNone/>
            </a:pPr>
            <a:endParaRPr lang="en-US" sz="2800">
              <a:solidFill>
                <a:srgbClr val="FF0000"/>
              </a:solidFill>
              <a:sym typeface="Symbol" charset="2"/>
            </a:endParaRPr>
          </a:p>
        </p:txBody>
      </p:sp>
      <p:pic>
        <p:nvPicPr>
          <p:cNvPr id="41988" name="Picture 4" descr="logo i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96200" y="381000"/>
            <a:ext cx="1206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81000" y="2138363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en-US"/>
          </a:p>
        </p:txBody>
      </p:sp>
      <p:graphicFrame>
        <p:nvGraphicFramePr>
          <p:cNvPr id="24685" name="Group 109"/>
          <p:cNvGraphicFramePr>
            <a:graphicFrameLocks noGrp="1"/>
          </p:cNvGraphicFramePr>
          <p:nvPr/>
        </p:nvGraphicFramePr>
        <p:xfrm>
          <a:off x="304800" y="1676400"/>
          <a:ext cx="8610600" cy="4724400"/>
        </p:xfrm>
        <a:graphic>
          <a:graphicData uri="http://schemas.openxmlformats.org/drawingml/2006/table">
            <a:tbl>
              <a:tblPr/>
              <a:tblGrid>
                <a:gridCol w="3581400"/>
                <a:gridCol w="1600200"/>
                <a:gridCol w="1371600"/>
                <a:gridCol w="2057400"/>
              </a:tblGrid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Murder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18 487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18148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-1,8   (-3,7)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Att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murder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18795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18298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-2,6   (-6,7)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Aggravated robbery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118 312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121392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2,6 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(-6,5)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65" charset="2"/>
                        <a:buChar char="§"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House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robbery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14 481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18438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27,3  (13,5)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65" charset="2"/>
                        <a:buChar char="§"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Business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robbery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 9 862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13920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41,1  (47,4)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65" charset="2"/>
                        <a:buChar char="§"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Car-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hijacking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14 201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14915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5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     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(4,4)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65" charset="2"/>
                        <a:buChar char="§"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Bank robbery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    144 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102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-29,2 (11,6)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65" charset="2"/>
                        <a:buChar char="§"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CIT robbery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     395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386     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65" charset="0"/>
                        <a:ea typeface="ＭＳ Ｐゴシック" pitchFamily="-65" charset="-128"/>
                        <a:cs typeface="ＭＳ Ｐゴシック" pitchFamily="-65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65" charset="0"/>
                          <a:ea typeface="ＭＳ Ｐゴシック" pitchFamily="-65" charset="-128"/>
                          <a:cs typeface="ＭＳ Ｐゴシック" pitchFamily="-65" charset="-128"/>
                        </a:rPr>
                        <a:t>-2,3   (15,4)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39" name="Rectangle 49"/>
          <p:cNvSpPr>
            <a:spLocks noChangeArrowheads="1"/>
          </p:cNvSpPr>
          <p:nvPr/>
        </p:nvSpPr>
        <p:spPr bwMode="auto">
          <a:xfrm>
            <a:off x="4367213" y="1709738"/>
            <a:ext cx="4395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42040" name="Rectangle 105"/>
          <p:cNvSpPr>
            <a:spLocks noChangeArrowheads="1"/>
          </p:cNvSpPr>
          <p:nvPr/>
        </p:nvSpPr>
        <p:spPr bwMode="auto">
          <a:xfrm>
            <a:off x="4724400" y="1447800"/>
            <a:ext cx="4114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42041" name="Rectangle 106"/>
          <p:cNvSpPr>
            <a:spLocks noChangeArrowheads="1"/>
          </p:cNvSpPr>
          <p:nvPr/>
        </p:nvSpPr>
        <p:spPr bwMode="auto">
          <a:xfrm>
            <a:off x="4114800" y="1219201"/>
            <a:ext cx="464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 smtClean="0"/>
              <a:t>2007/08   2008/09        </a:t>
            </a:r>
            <a:r>
              <a:rPr lang="en-US" dirty="0"/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3124200"/>
            <a:ext cx="7772400" cy="2971800"/>
          </a:xfrm>
          <a:ln w="12700">
            <a:solidFill>
              <a:srgbClr val="008000"/>
            </a:solidFill>
          </a:ln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4000" b="1"/>
              <a:t>THANK YOU / DANKIE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b="1"/>
              <a:t>JOHAN BURGER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b="1"/>
              <a:t>Tel 012 346 9500</a:t>
            </a:r>
            <a:endParaRPr lang="en-US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b="1"/>
              <a:t>jburger@issafrica.org</a:t>
            </a:r>
            <a:endParaRPr lang="en-US"/>
          </a:p>
        </p:txBody>
      </p:sp>
      <p:pic>
        <p:nvPicPr>
          <p:cNvPr id="44035" name="Picture 3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0" y="304800"/>
            <a:ext cx="2819400" cy="2667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3959</TotalTime>
  <Words>311</Words>
  <PresentationFormat>On-screen Show (4:3)</PresentationFormat>
  <Paragraphs>122</Paragraphs>
  <Slides>15</Slides>
  <Notes>5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Blank Presentation</vt:lpstr>
      <vt:lpstr>     </vt:lpstr>
      <vt:lpstr>Slide 2</vt:lpstr>
      <vt:lpstr>Slide 3</vt:lpstr>
      <vt:lpstr>Murder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Comparisons:  Violent Crime  (Summary)</vt:lpstr>
      <vt:lpstr>Slide 15</vt:lpstr>
    </vt:vector>
  </TitlesOfParts>
  <Company>ISS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SAFAM SWAT CONFERENCE</dc:title>
  <cp:lastModifiedBy>Bilkis Omar</cp:lastModifiedBy>
  <cp:revision>335</cp:revision>
  <cp:lastPrinted>2009-10-07T07:09:51Z</cp:lastPrinted>
  <dcterms:created xsi:type="dcterms:W3CDTF">2009-10-08T08:03:18Z</dcterms:created>
  <dcterms:modified xsi:type="dcterms:W3CDTF">2009-10-08T08:03:52Z</dcterms:modified>
</cp:coreProperties>
</file>