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264" r:id="rId3"/>
    <p:sldId id="265" r:id="rId4"/>
    <p:sldId id="268" r:id="rId5"/>
    <p:sldId id="266" r:id="rId6"/>
    <p:sldId id="277" r:id="rId7"/>
    <p:sldId id="271" r:id="rId8"/>
    <p:sldId id="272" r:id="rId9"/>
    <p:sldId id="273" r:id="rId10"/>
    <p:sldId id="274" r:id="rId11"/>
    <p:sldId id="306" r:id="rId12"/>
    <p:sldId id="307" r:id="rId13"/>
    <p:sldId id="308" r:id="rId14"/>
    <p:sldId id="309" r:id="rId15"/>
    <p:sldId id="276" r:id="rId16"/>
    <p:sldId id="281" r:id="rId17"/>
    <p:sldId id="283" r:id="rId18"/>
    <p:sldId id="285" r:id="rId19"/>
    <p:sldId id="286" r:id="rId20"/>
    <p:sldId id="289" r:id="rId21"/>
    <p:sldId id="290" r:id="rId22"/>
    <p:sldId id="292" r:id="rId23"/>
    <p:sldId id="294" r:id="rId24"/>
    <p:sldId id="295" r:id="rId25"/>
    <p:sldId id="296" r:id="rId26"/>
    <p:sldId id="297" r:id="rId27"/>
    <p:sldId id="298" r:id="rId28"/>
    <p:sldId id="299" r:id="rId29"/>
    <p:sldId id="300" r:id="rId30"/>
    <p:sldId id="301" r:id="rId31"/>
    <p:sldId id="302" r:id="rId32"/>
    <p:sldId id="310" r:id="rId33"/>
    <p:sldId id="311" r:id="rId34"/>
    <p:sldId id="312" r:id="rId35"/>
    <p:sldId id="314" r:id="rId36"/>
    <p:sldId id="31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w-KE"/>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C2AB0A-1F0D-480E-A74A-A15015F2EC42}" type="datetimeFigureOut">
              <a:rPr lang="sw-KE" smtClean="0"/>
              <a:pPr/>
              <a:t>11/9/2009</a:t>
            </a:fld>
            <a:endParaRPr lang="sw-KE"/>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sw-KE"/>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w-KE"/>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w-KE"/>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1CA07D-DAF4-46F9-837C-4F376F7C6086}" type="slidenum">
              <a:rPr lang="sw-KE" smtClean="0"/>
              <a:pPr/>
              <a:t>‹#›</a:t>
            </a:fld>
            <a:endParaRPr lang="sw-K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a:t>
            </a:fld>
            <a:endParaRPr lang="sw-K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a:t>
            </a:fld>
            <a:endParaRPr lang="sw-K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a:t>
            </a:fld>
            <a:endParaRPr lang="sw-K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4</a:t>
            </a:fld>
            <a:endParaRPr lang="sw-K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5</a:t>
            </a:fld>
            <a:endParaRPr lang="sw-K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6</a:t>
            </a:fld>
            <a:endParaRPr lang="sw-K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7</a:t>
            </a:fld>
            <a:endParaRPr lang="sw-K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8</a:t>
            </a:fld>
            <a:endParaRPr lang="sw-K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9</a:t>
            </a:fld>
            <a:endParaRPr lang="sw-K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10</a:t>
            </a:fld>
            <a:endParaRPr lang="sw-K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11</a:t>
            </a:fld>
            <a:endParaRPr lang="sw-K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12</a:t>
            </a:fld>
            <a:endParaRPr lang="sw-K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13</a:t>
            </a:fld>
            <a:endParaRPr lang="sw-K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14</a:t>
            </a:fld>
            <a:endParaRPr lang="sw-KE"/>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15</a:t>
            </a:fld>
            <a:endParaRPr lang="sw-KE"/>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16</a:t>
            </a:fld>
            <a:endParaRPr lang="sw-KE"/>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17</a:t>
            </a:fld>
            <a:endParaRPr lang="sw-KE"/>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18</a:t>
            </a:fld>
            <a:endParaRPr lang="sw-K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19</a:t>
            </a:fld>
            <a:endParaRPr lang="sw-KE"/>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20</a:t>
            </a:fld>
            <a:endParaRPr lang="sw-KE"/>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21</a:t>
            </a:fld>
            <a:endParaRPr lang="sw-KE"/>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22</a:t>
            </a:fld>
            <a:endParaRPr lang="sw-KE"/>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23</a:t>
            </a:fld>
            <a:endParaRPr lang="sw-KE"/>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24</a:t>
            </a:fld>
            <a:endParaRPr lang="sw-KE"/>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25</a:t>
            </a:fld>
            <a:endParaRPr lang="sw-KE"/>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26</a:t>
            </a:fld>
            <a:endParaRPr lang="sw-KE"/>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27</a:t>
            </a:fld>
            <a:endParaRPr lang="sw-KE"/>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28</a:t>
            </a:fld>
            <a:endParaRPr lang="sw-KE"/>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29</a:t>
            </a:fld>
            <a:endParaRPr lang="sw-KE"/>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30</a:t>
            </a:fld>
            <a:endParaRPr lang="sw-KE"/>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31</a:t>
            </a:fld>
            <a:endParaRPr lang="sw-KE"/>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32</a:t>
            </a:fld>
            <a:endParaRPr lang="sw-KE"/>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33</a:t>
            </a:fld>
            <a:endParaRPr lang="sw-KE"/>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34</a:t>
            </a:fld>
            <a:endParaRPr lang="sw-KE"/>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35</a:t>
            </a:fld>
            <a:endParaRPr lang="sw-KE"/>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sw-KE"/>
          </a:p>
        </p:txBody>
      </p:sp>
      <p:sp>
        <p:nvSpPr>
          <p:cNvPr id="4" name="Slide Number Placeholder 3"/>
          <p:cNvSpPr>
            <a:spLocks noGrp="1"/>
          </p:cNvSpPr>
          <p:nvPr>
            <p:ph type="sldNum" sz="quarter" idx="10"/>
          </p:nvPr>
        </p:nvSpPr>
        <p:spPr/>
        <p:txBody>
          <a:bodyPr/>
          <a:lstStyle/>
          <a:p>
            <a:fld id="{FF1CA07D-DAF4-46F9-837C-4F376F7C6086}" type="slidenum">
              <a:rPr lang="sw-KE" smtClean="0"/>
              <a:pPr/>
              <a:t>36</a:t>
            </a:fld>
            <a:endParaRPr lang="sw-K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B6C35D6-95EC-4478-BD63-8BBD62C62E3F}"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6C35D6-95EC-4478-BD63-8BBD62C62E3F}"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6C35D6-95EC-4478-BD63-8BBD62C62E3F}"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B6C35D6-95EC-4478-BD63-8BBD62C62E3F}" type="datetimeFigureOut">
              <a:rPr lang="en-US" smtClean="0"/>
              <a:pPr/>
              <a:t>11/9/2009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B6C35D6-95EC-4478-BD63-8BBD62C62E3F}" type="datetimeFigureOut">
              <a:rPr lang="en-US" smtClean="0"/>
              <a:pPr/>
              <a:t>11/9/2009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B6C35D6-95EC-4478-BD63-8BBD62C62E3F}" type="datetimeFigureOut">
              <a:rPr lang="en-US" smtClean="0"/>
              <a:pPr/>
              <a:t>11/9/2009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6C35D6-95EC-4478-BD63-8BBD62C62E3F}" type="datetimeFigureOut">
              <a:rPr lang="en-US" smtClean="0"/>
              <a:pPr/>
              <a:t>11/9/2009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6C35D6-95EC-4478-BD63-8BBD62C62E3F}" type="datetimeFigureOut">
              <a:rPr lang="en-US" smtClean="0"/>
              <a:pPr/>
              <a:t>11/9/2009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6C35D6-95EC-4478-BD63-8BBD62C62E3F}" type="datetimeFigureOut">
              <a:rPr lang="en-US" smtClean="0"/>
              <a:pPr/>
              <a:t>11/9/2009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6C35D6-95EC-4478-BD63-8BBD62C62E3F}"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B6C35D6-95EC-4478-BD63-8BBD62C62E3F}" type="datetimeFigureOut">
              <a:rPr lang="en-US" smtClean="0"/>
              <a:pPr/>
              <a:t>11/9/2009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B30A5-4E66-4E0A-A20B-8E55B5E26F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C35D6-95EC-4478-BD63-8BBD62C62E3F}" type="datetimeFigureOut">
              <a:rPr lang="en-US" smtClean="0"/>
              <a:pPr/>
              <a:t>11/9/2009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CB30A5-4E66-4E0A-A20B-8E55B5E26F1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PROMOTING CRIMINAL JUSTICE SYSTEMS (CJS)</a:t>
            </a:r>
            <a:endParaRPr lang="en-US" dirty="0"/>
          </a:p>
        </p:txBody>
      </p:sp>
      <p:sp>
        <p:nvSpPr>
          <p:cNvPr id="3" name="Subtitle 2"/>
          <p:cNvSpPr>
            <a:spLocks noGrp="1"/>
          </p:cNvSpPr>
          <p:nvPr>
            <p:ph type="subTitle" idx="1"/>
          </p:nvPr>
        </p:nvSpPr>
        <p:spPr/>
        <p:txBody>
          <a:bodyPr/>
          <a:lstStyle/>
          <a:p>
            <a:r>
              <a:rPr lang="en-US" dirty="0" smtClean="0"/>
              <a:t>The Role RECS in Africa</a:t>
            </a:r>
          </a:p>
          <a:p>
            <a:r>
              <a:rPr lang="en-US" dirty="0" smtClean="0"/>
              <a:t>BY:</a:t>
            </a:r>
          </a:p>
          <a:p>
            <a:r>
              <a:rPr lang="en-US" dirty="0" smtClean="0"/>
              <a:t>Tony Karbo, Ph.D.</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WE TALKING ABOUT</a:t>
            </a:r>
            <a:endParaRPr lang="en-US" dirty="0"/>
          </a:p>
        </p:txBody>
      </p:sp>
      <p:sp>
        <p:nvSpPr>
          <p:cNvPr id="3" name="Content Placeholder 2"/>
          <p:cNvSpPr>
            <a:spLocks noGrp="1"/>
          </p:cNvSpPr>
          <p:nvPr>
            <p:ph idx="1"/>
          </p:nvPr>
        </p:nvSpPr>
        <p:spPr/>
        <p:txBody>
          <a:bodyPr>
            <a:normAutofit/>
          </a:bodyPr>
          <a:lstStyle/>
          <a:p>
            <a:r>
              <a:rPr lang="en-US" dirty="0"/>
              <a:t> </a:t>
            </a:r>
            <a:r>
              <a:rPr lang="en-US" sz="4400" dirty="0" smtClean="0"/>
              <a:t>Law Enforcement </a:t>
            </a:r>
            <a:r>
              <a:rPr lang="en-US" sz="4400" dirty="0"/>
              <a:t>(police);</a:t>
            </a:r>
          </a:p>
          <a:p>
            <a:pPr lvl="0"/>
            <a:r>
              <a:rPr lang="en-US" sz="4400" dirty="0"/>
              <a:t>Courts; and,</a:t>
            </a:r>
          </a:p>
          <a:p>
            <a:pPr lvl="0"/>
            <a:r>
              <a:rPr lang="en-US" sz="4400" dirty="0"/>
              <a:t>Prisons or corrections.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a:t>
            </a:r>
            <a:endParaRPr lang="en-US" dirty="0"/>
          </a:p>
        </p:txBody>
      </p:sp>
      <p:sp>
        <p:nvSpPr>
          <p:cNvPr id="3" name="Content Placeholder 2"/>
          <p:cNvSpPr>
            <a:spLocks noGrp="1"/>
          </p:cNvSpPr>
          <p:nvPr>
            <p:ph idx="1"/>
          </p:nvPr>
        </p:nvSpPr>
        <p:spPr>
          <a:ln>
            <a:solidFill>
              <a:schemeClr val="accent1"/>
            </a:solidFill>
          </a:ln>
        </p:spPr>
        <p:txBody>
          <a:bodyPr/>
          <a:lstStyle/>
          <a:p>
            <a:r>
              <a:rPr lang="en-US" sz="4400" dirty="0"/>
              <a:t>U</a:t>
            </a:r>
            <a:r>
              <a:rPr lang="en-US" sz="4400" dirty="0" smtClean="0"/>
              <a:t>phold social control;</a:t>
            </a:r>
          </a:p>
          <a:p>
            <a:r>
              <a:rPr lang="en-US" sz="4400" dirty="0"/>
              <a:t>D</a:t>
            </a:r>
            <a:r>
              <a:rPr lang="en-US" sz="4400" dirty="0" smtClean="0"/>
              <a:t>eter and mitigate crime, </a:t>
            </a:r>
          </a:p>
          <a:p>
            <a:r>
              <a:rPr lang="en-US" sz="4400" dirty="0"/>
              <a:t>I</a:t>
            </a:r>
            <a:r>
              <a:rPr lang="en-US" sz="4400" dirty="0" smtClean="0"/>
              <a:t>mpose sanctions to violators with criminal penalties;</a:t>
            </a:r>
          </a:p>
          <a:p>
            <a:r>
              <a:rPr lang="en-US" sz="4400" dirty="0" smtClean="0"/>
              <a:t> Rehabilitation </a:t>
            </a:r>
            <a:endParaRPr lang="en-US" sz="4400" dirty="0" smtClean="0"/>
          </a:p>
          <a:p>
            <a:endParaRPr lang="en-US" sz="4400"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CJS</a:t>
            </a:r>
            <a:endParaRPr lang="en-US" dirty="0"/>
          </a:p>
        </p:txBody>
      </p:sp>
      <p:sp>
        <p:nvSpPr>
          <p:cNvPr id="3" name="Content Placeholder 2"/>
          <p:cNvSpPr>
            <a:spLocks noGrp="1"/>
          </p:cNvSpPr>
          <p:nvPr>
            <p:ph idx="1"/>
          </p:nvPr>
        </p:nvSpPr>
        <p:spPr>
          <a:xfrm>
            <a:off x="457200" y="1295400"/>
            <a:ext cx="8229600" cy="4830763"/>
          </a:xfrm>
        </p:spPr>
        <p:txBody>
          <a:bodyPr>
            <a:normAutofit fontScale="92500" lnSpcReduction="10000"/>
          </a:bodyPr>
          <a:lstStyle/>
          <a:p>
            <a:r>
              <a:rPr lang="en-US" dirty="0" smtClean="0"/>
              <a:t>Independent;</a:t>
            </a:r>
          </a:p>
          <a:p>
            <a:r>
              <a:rPr lang="en-US" dirty="0" smtClean="0"/>
              <a:t>Accountable;</a:t>
            </a:r>
          </a:p>
          <a:p>
            <a:r>
              <a:rPr lang="en-US" dirty="0" smtClean="0"/>
              <a:t>Public trust;</a:t>
            </a:r>
            <a:endParaRPr lang="en-US" dirty="0"/>
          </a:p>
          <a:p>
            <a:r>
              <a:rPr lang="en-US" dirty="0" smtClean="0"/>
              <a:t>Fairness;</a:t>
            </a:r>
          </a:p>
          <a:p>
            <a:r>
              <a:rPr lang="en-US" dirty="0" smtClean="0"/>
              <a:t>Impartiality</a:t>
            </a:r>
            <a:r>
              <a:rPr lang="en-US" dirty="0" smtClean="0"/>
              <a:t>;</a:t>
            </a:r>
          </a:p>
          <a:p>
            <a:r>
              <a:rPr lang="en-US" dirty="0" smtClean="0"/>
              <a:t>Accessibility;</a:t>
            </a:r>
          </a:p>
          <a:p>
            <a:r>
              <a:rPr lang="en-US" dirty="0" smtClean="0"/>
              <a:t>Efficiency;</a:t>
            </a:r>
          </a:p>
          <a:p>
            <a:r>
              <a:rPr lang="en-US" dirty="0" smtClean="0"/>
              <a:t>Credibility;</a:t>
            </a:r>
          </a:p>
          <a:p>
            <a:r>
              <a:rPr lang="en-US" dirty="0" smtClean="0"/>
              <a:t>Soundness of decisions</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Principles of the Rule of Law (</a:t>
            </a:r>
            <a:r>
              <a:rPr lang="en-US" dirty="0" err="1" smtClean="0"/>
              <a:t>RoL</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dirty="0"/>
              <a:t>N</a:t>
            </a:r>
            <a:r>
              <a:rPr lang="en-US" dirty="0" smtClean="0"/>
              <a:t>o </a:t>
            </a:r>
            <a:r>
              <a:rPr lang="en-US" dirty="0"/>
              <a:t>one is above the </a:t>
            </a:r>
            <a:r>
              <a:rPr lang="en-US" dirty="0" smtClean="0"/>
              <a:t>law;</a:t>
            </a:r>
          </a:p>
          <a:p>
            <a:r>
              <a:rPr lang="en-US" dirty="0" smtClean="0"/>
              <a:t>Those </a:t>
            </a:r>
            <a:r>
              <a:rPr lang="en-US" dirty="0"/>
              <a:t>who are in power, those who govern are subject to the same laws as those who are </a:t>
            </a:r>
            <a:r>
              <a:rPr lang="en-US" dirty="0" smtClean="0"/>
              <a:t>governed;</a:t>
            </a:r>
          </a:p>
          <a:p>
            <a:r>
              <a:rPr lang="en-US" dirty="0" smtClean="0"/>
              <a:t>Justice </a:t>
            </a:r>
            <a:r>
              <a:rPr lang="en-US" dirty="0"/>
              <a:t>and security are inextricably </a:t>
            </a:r>
            <a:r>
              <a:rPr lang="en-US" dirty="0" smtClean="0"/>
              <a:t>linked</a:t>
            </a:r>
            <a:r>
              <a:rPr lang="en-US" dirty="0" smtClean="0"/>
              <a:t>;</a:t>
            </a:r>
          </a:p>
          <a:p>
            <a:r>
              <a:rPr lang="en-US" dirty="0" smtClean="0"/>
              <a:t>A strong justice sector protects and enforces people’s rights and deters would-be violators;</a:t>
            </a:r>
          </a:p>
          <a:p>
            <a:r>
              <a:rPr lang="en-US" dirty="0" smtClean="0"/>
              <a:t>An independent and effective justice sector is fundamental to security</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Peace, stability and democracy can only be achieved if the justice sector is reformed;</a:t>
            </a:r>
          </a:p>
          <a:p>
            <a:r>
              <a:rPr lang="en-US" dirty="0" smtClean="0"/>
              <a:t>A country’s constitution and laws form the basis for protection of human rights;</a:t>
            </a:r>
          </a:p>
          <a:p>
            <a:r>
              <a:rPr lang="en-US" dirty="0" smtClean="0"/>
              <a:t>Critically, policies, procedures and practices within the justice sector determine the equal enjoyment of these rights by all;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ACCESS TO JUSTICE</a:t>
            </a:r>
            <a:endParaRPr lang="en-US" dirty="0"/>
          </a:p>
        </p:txBody>
      </p:sp>
      <p:sp>
        <p:nvSpPr>
          <p:cNvPr id="3" name="Content Placeholder 2"/>
          <p:cNvSpPr>
            <a:spLocks noGrp="1"/>
          </p:cNvSpPr>
          <p:nvPr>
            <p:ph idx="1"/>
          </p:nvPr>
        </p:nvSpPr>
        <p:spPr/>
        <p:txBody>
          <a:bodyPr/>
          <a:lstStyle/>
          <a:p>
            <a:r>
              <a:rPr lang="en-GB" dirty="0" smtClean="0">
                <a:latin typeface="Arial"/>
                <a:ea typeface="Times New Roman"/>
              </a:rPr>
              <a:t>Ability of people from disadvantaged groups to prevent and overcome human poverty by  seeking and obtaining a remedy, through the justice system, for grievances in accordance with human rights principles and standards</a:t>
            </a:r>
            <a:endParaRPr lang="en-US" dirty="0" smtClean="0">
              <a:latin typeface="Times New Roman"/>
              <a:ea typeface="Times New Roman"/>
            </a:endParaRP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smtClean="0">
                <a:latin typeface="Times New Roman"/>
                <a:ea typeface="Times New Roman"/>
              </a:rPr>
              <a:t>NORMATIVE PROTECTION</a:t>
            </a:r>
            <a:br>
              <a:rPr lang="en-US" dirty="0" smtClean="0">
                <a:latin typeface="Times New Roman"/>
                <a:ea typeface="Times New Roman"/>
              </a:rPr>
            </a:br>
            <a:endParaRPr lang="en-US" dirty="0"/>
          </a:p>
        </p:txBody>
      </p:sp>
      <p:sp>
        <p:nvSpPr>
          <p:cNvPr id="3" name="Content Placeholder 2"/>
          <p:cNvSpPr>
            <a:spLocks noGrp="1"/>
          </p:cNvSpPr>
          <p:nvPr>
            <p:ph idx="1"/>
          </p:nvPr>
        </p:nvSpPr>
        <p:spPr/>
        <p:txBody>
          <a:bodyPr/>
          <a:lstStyle/>
          <a:p>
            <a:pPr marR="125730" lvl="1">
              <a:spcBef>
                <a:spcPts val="0"/>
              </a:spcBef>
              <a:buFont typeface="Wingdings" pitchFamily="2" charset="2"/>
              <a:buChar char="q"/>
              <a:tabLst>
                <a:tab pos="464185" algn="l"/>
              </a:tabLst>
            </a:pPr>
            <a:r>
              <a:rPr lang="en-GB" sz="4000" dirty="0" smtClean="0">
                <a:latin typeface="Bookman Old Style" pitchFamily="18" charset="0"/>
                <a:ea typeface="Times New Roman"/>
              </a:rPr>
              <a:t>By international and constitutional law;</a:t>
            </a:r>
            <a:endParaRPr lang="en-US" sz="4000" dirty="0" smtClean="0">
              <a:latin typeface="Bookman Old Style" pitchFamily="18" charset="0"/>
              <a:ea typeface="Times New Roman"/>
            </a:endParaRPr>
          </a:p>
          <a:p>
            <a:pPr marR="125730" lvl="1">
              <a:spcBef>
                <a:spcPts val="0"/>
              </a:spcBef>
              <a:buFont typeface="Wingdings" pitchFamily="2" charset="2"/>
              <a:buChar char="q"/>
              <a:tabLst>
                <a:tab pos="464185" algn="l"/>
              </a:tabLst>
            </a:pPr>
            <a:r>
              <a:rPr lang="en-GB" sz="4000" dirty="0" smtClean="0">
                <a:latin typeface="Bookman Old Style" pitchFamily="18" charset="0"/>
                <a:ea typeface="Times New Roman"/>
              </a:rPr>
              <a:t>By legal and regulatory frameworks;</a:t>
            </a:r>
            <a:endParaRPr lang="en-US" sz="4000" dirty="0" smtClean="0">
              <a:latin typeface="Bookman Old Style" pitchFamily="18" charset="0"/>
              <a:ea typeface="Times New Roman"/>
            </a:endParaRPr>
          </a:p>
          <a:p>
            <a:pPr marR="125730" lvl="1">
              <a:spcBef>
                <a:spcPts val="0"/>
              </a:spcBef>
              <a:buFont typeface="Wingdings" pitchFamily="2" charset="2"/>
              <a:buChar char="q"/>
              <a:tabLst>
                <a:tab pos="464185" algn="l"/>
              </a:tabLst>
            </a:pPr>
            <a:r>
              <a:rPr lang="en-GB" sz="4000" dirty="0" smtClean="0">
                <a:latin typeface="Bookman Old Style" pitchFamily="18" charset="0"/>
                <a:ea typeface="Times New Roman"/>
              </a:rPr>
              <a:t>By customary norms and jurisprudence;</a:t>
            </a:r>
            <a:endParaRPr lang="en-US" sz="4000" dirty="0" smtClean="0">
              <a:latin typeface="Bookman Old Style" pitchFamily="18" charset="0"/>
              <a:ea typeface="Times New Roman"/>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CAPACITY TO SEEK REMEDY</a:t>
            </a:r>
            <a:endParaRPr lang="en-US" dirty="0"/>
          </a:p>
        </p:txBody>
      </p:sp>
      <p:sp>
        <p:nvSpPr>
          <p:cNvPr id="3" name="Content Placeholder 2"/>
          <p:cNvSpPr>
            <a:spLocks noGrp="1"/>
          </p:cNvSpPr>
          <p:nvPr>
            <p:ph idx="1"/>
          </p:nvPr>
        </p:nvSpPr>
        <p:spPr/>
        <p:txBody>
          <a:bodyPr/>
          <a:lstStyle/>
          <a:p>
            <a:pPr lvl="1">
              <a:spcBef>
                <a:spcPts val="0"/>
              </a:spcBef>
              <a:buFont typeface="Wingdings" pitchFamily="2" charset="2"/>
              <a:buChar char="q"/>
              <a:tabLst>
                <a:tab pos="464185" algn="l"/>
              </a:tabLst>
            </a:pPr>
            <a:r>
              <a:rPr lang="en-GB" sz="4400" dirty="0" smtClean="0">
                <a:latin typeface="Bookman Old Style" pitchFamily="18" charset="0"/>
                <a:ea typeface="Times New Roman"/>
              </a:rPr>
              <a:t>Legal awareness</a:t>
            </a:r>
            <a:endParaRPr lang="en-US" sz="4400" dirty="0" smtClean="0">
              <a:latin typeface="Bookman Old Style" pitchFamily="18" charset="0"/>
              <a:ea typeface="Times New Roman"/>
            </a:endParaRPr>
          </a:p>
          <a:p>
            <a:pPr lvl="1">
              <a:spcBef>
                <a:spcPts val="0"/>
              </a:spcBef>
              <a:buFont typeface="Wingdings" pitchFamily="2" charset="2"/>
              <a:buChar char="q"/>
              <a:tabLst>
                <a:tab pos="464185" algn="l"/>
              </a:tabLst>
            </a:pPr>
            <a:r>
              <a:rPr lang="en-GB" sz="4400" dirty="0" smtClean="0">
                <a:latin typeface="Bookman Old Style" pitchFamily="18" charset="0"/>
                <a:ea typeface="Times New Roman"/>
              </a:rPr>
              <a:t>Legal counsel</a:t>
            </a:r>
            <a:endParaRPr lang="en-US" sz="4400" dirty="0" smtClean="0">
              <a:latin typeface="Bookman Old Style" pitchFamily="18" charset="0"/>
              <a:ea typeface="Times New Roman"/>
            </a:endParaRPr>
          </a:p>
          <a:p>
            <a:pPr lvl="1">
              <a:spcBef>
                <a:spcPts val="0"/>
              </a:spcBef>
              <a:buFont typeface="Wingdings" pitchFamily="2" charset="2"/>
              <a:buChar char="q"/>
              <a:tabLst>
                <a:tab pos="464185" algn="l"/>
              </a:tabLst>
            </a:pPr>
            <a:r>
              <a:rPr lang="en-GB" sz="4400" dirty="0" smtClean="0">
                <a:latin typeface="Bookman Old Style" pitchFamily="18" charset="0"/>
                <a:ea typeface="Times New Roman"/>
              </a:rPr>
              <a:t>Capacity to access formal and informal justice services</a:t>
            </a:r>
            <a:endParaRPr lang="en-US" sz="4400" dirty="0" smtClean="0">
              <a:latin typeface="Bookman Old Style" pitchFamily="18" charset="0"/>
              <a:ea typeface="Times New Roman"/>
            </a:endParaRP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CAPACITY TO PROVIDE EFFECTIVE REMEDY</a:t>
            </a:r>
            <a:endParaRPr lang="en-US" dirty="0"/>
          </a:p>
        </p:txBody>
      </p:sp>
      <p:sp>
        <p:nvSpPr>
          <p:cNvPr id="3" name="Content Placeholder 2"/>
          <p:cNvSpPr>
            <a:spLocks noGrp="1"/>
          </p:cNvSpPr>
          <p:nvPr>
            <p:ph idx="1"/>
          </p:nvPr>
        </p:nvSpPr>
        <p:spPr/>
        <p:txBody>
          <a:bodyPr/>
          <a:lstStyle/>
          <a:p>
            <a:pPr lvl="1">
              <a:spcBef>
                <a:spcPts val="0"/>
              </a:spcBef>
              <a:buFont typeface="Wingdings" pitchFamily="2" charset="2"/>
              <a:buChar char="q"/>
              <a:tabLst>
                <a:tab pos="464185" algn="l"/>
              </a:tabLst>
            </a:pPr>
            <a:r>
              <a:rPr lang="en-GB" sz="3600" dirty="0" smtClean="0">
                <a:latin typeface="Bookman Old Style" pitchFamily="18" charset="0"/>
                <a:ea typeface="Times New Roman"/>
              </a:rPr>
              <a:t>Effective adjudication and due process: judicial, quasi-judicial, informal and traditional systems;</a:t>
            </a:r>
            <a:endParaRPr lang="en-US" sz="3600" dirty="0" smtClean="0">
              <a:latin typeface="Bookman Old Style" pitchFamily="18" charset="0"/>
              <a:ea typeface="Times New Roman"/>
            </a:endParaRPr>
          </a:p>
          <a:p>
            <a:pPr lvl="1">
              <a:spcBef>
                <a:spcPts val="0"/>
              </a:spcBef>
              <a:buFont typeface="Wingdings" pitchFamily="2" charset="2"/>
              <a:buChar char="q"/>
              <a:tabLst>
                <a:tab pos="464185" algn="l"/>
              </a:tabLst>
            </a:pPr>
            <a:r>
              <a:rPr lang="en-GB" sz="3600" dirty="0" smtClean="0">
                <a:latin typeface="Bookman Old Style" pitchFamily="18" charset="0"/>
                <a:ea typeface="Times New Roman"/>
              </a:rPr>
              <a:t>Enforcement: Police and Prisons;</a:t>
            </a:r>
            <a:endParaRPr lang="en-US" sz="3600" dirty="0" smtClean="0">
              <a:latin typeface="Bookman Old Style" pitchFamily="18" charset="0"/>
              <a:ea typeface="Times New Roman"/>
            </a:endParaRPr>
          </a:p>
          <a:p>
            <a:pPr lvl="1">
              <a:spcBef>
                <a:spcPts val="0"/>
              </a:spcBef>
              <a:buFont typeface="Wingdings" pitchFamily="2" charset="2"/>
              <a:buChar char="q"/>
              <a:tabLst>
                <a:tab pos="464185" algn="l"/>
              </a:tabLst>
            </a:pPr>
            <a:r>
              <a:rPr lang="en-GB" sz="3600" dirty="0" smtClean="0">
                <a:latin typeface="Bookman Old Style" pitchFamily="18" charset="0"/>
                <a:ea typeface="Times New Roman"/>
              </a:rPr>
              <a:t>Civil society oversight.</a:t>
            </a:r>
            <a:endParaRPr lang="en-US" sz="3600" dirty="0" smtClean="0">
              <a:latin typeface="Bookman Old Style" pitchFamily="18" charset="0"/>
              <a:ea typeface="Times New Roman"/>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PERCURSORS</a:t>
            </a:r>
            <a:endParaRPr lang="en-US" dirty="0"/>
          </a:p>
        </p:txBody>
      </p:sp>
      <p:sp>
        <p:nvSpPr>
          <p:cNvPr id="3" name="Content Placeholder 2"/>
          <p:cNvSpPr>
            <a:spLocks noGrp="1"/>
          </p:cNvSpPr>
          <p:nvPr>
            <p:ph idx="1"/>
          </p:nvPr>
        </p:nvSpPr>
        <p:spPr/>
        <p:txBody>
          <a:bodyPr/>
          <a:lstStyle/>
          <a:p>
            <a:r>
              <a:rPr lang="en-US" sz="4800" dirty="0" smtClean="0"/>
              <a:t>OAU Constitutive Act (1963);</a:t>
            </a:r>
          </a:p>
          <a:p>
            <a:r>
              <a:rPr lang="en-US" sz="4800" dirty="0" smtClean="0"/>
              <a:t>African Charter on Human and Peoples’ Rights (1981);</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CRYSTALIZATION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African Charter on Human and Peoples Rights (1986);</a:t>
            </a:r>
          </a:p>
          <a:p>
            <a:r>
              <a:rPr lang="en-US" dirty="0" smtClean="0"/>
              <a:t>The African Commission (1998)</a:t>
            </a:r>
          </a:p>
          <a:p>
            <a:r>
              <a:rPr lang="en-US" dirty="0" smtClean="0"/>
              <a:t>Conference on Security, Stability and Development Cooperation in Africa (CSSDCA) (1991/2000);</a:t>
            </a:r>
          </a:p>
          <a:p>
            <a:r>
              <a:rPr lang="en-US" dirty="0" smtClean="0"/>
              <a:t>The AU Constitutive Act (2001)</a:t>
            </a:r>
          </a:p>
          <a:p>
            <a:r>
              <a:rPr lang="en-US" dirty="0" smtClean="0"/>
              <a:t>NEPAD (2001)</a:t>
            </a:r>
          </a:p>
          <a:p>
            <a:r>
              <a:rPr lang="en-US" dirty="0" smtClean="0"/>
              <a:t>Protocol on the African Human Rights Court (1998/2004);</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INSTITUTIONALIZATION</a:t>
            </a:r>
            <a:endParaRPr lang="en-US" dirty="0"/>
          </a:p>
        </p:txBody>
      </p:sp>
      <p:sp>
        <p:nvSpPr>
          <p:cNvPr id="3" name="Content Placeholder 2"/>
          <p:cNvSpPr>
            <a:spLocks noGrp="1"/>
          </p:cNvSpPr>
          <p:nvPr>
            <p:ph idx="1"/>
          </p:nvPr>
        </p:nvSpPr>
        <p:spPr/>
        <p:txBody>
          <a:bodyPr>
            <a:normAutofit fontScale="92500"/>
          </a:bodyPr>
          <a:lstStyle/>
          <a:p>
            <a:r>
              <a:rPr lang="en-US" dirty="0" smtClean="0"/>
              <a:t>African Commission on Human and People’s Rights;</a:t>
            </a:r>
          </a:p>
          <a:p>
            <a:r>
              <a:rPr lang="en-US" dirty="0" smtClean="0"/>
              <a:t>Southern Africa Police Chiefs Organization;</a:t>
            </a:r>
          </a:p>
          <a:p>
            <a:r>
              <a:rPr lang="en-US" dirty="0" smtClean="0"/>
              <a:t>West Africa Police Chiefs Organization;</a:t>
            </a:r>
          </a:p>
          <a:p>
            <a:r>
              <a:rPr lang="en-US" dirty="0" smtClean="0"/>
              <a:t>Eastern Africa Police Chiefs Organization;</a:t>
            </a:r>
          </a:p>
          <a:p>
            <a:r>
              <a:rPr lang="en-US" dirty="0" smtClean="0"/>
              <a:t>Pan-African Parliament;</a:t>
            </a:r>
          </a:p>
          <a:p>
            <a:r>
              <a:rPr lang="en-US" dirty="0" smtClean="0"/>
              <a:t>African Human Rights Court;</a:t>
            </a:r>
          </a:p>
          <a:p>
            <a:r>
              <a:rPr lang="en-US" dirty="0" smtClean="0"/>
              <a:t>African Police Civilian Oversight Forum (APCOF). </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EFFORTS</a:t>
            </a:r>
            <a:endParaRPr lang="en-US" dirty="0"/>
          </a:p>
        </p:txBody>
      </p:sp>
      <p:sp>
        <p:nvSpPr>
          <p:cNvPr id="3" name="Content Placeholder 2"/>
          <p:cNvSpPr>
            <a:spLocks noGrp="1"/>
          </p:cNvSpPr>
          <p:nvPr>
            <p:ph idx="1"/>
          </p:nvPr>
        </p:nvSpPr>
        <p:spPr/>
        <p:txBody>
          <a:bodyPr/>
          <a:lstStyle/>
          <a:p>
            <a:r>
              <a:rPr lang="en-US" dirty="0" smtClean="0"/>
              <a:t>ISS/AHSI I</a:t>
            </a:r>
          </a:p>
          <a:p>
            <a:r>
              <a:rPr lang="en-US" dirty="0" smtClean="0"/>
              <a:t>ISS/ASHI II</a:t>
            </a:r>
          </a:p>
          <a:p>
            <a:r>
              <a:rPr lang="en-US" dirty="0" smtClean="0"/>
              <a:t>ISS MONOGRAPH SERIES ON CRIMINAL JUSTICE SYSTEMS IN AFRICA</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AU INITIATIVES IN CJS REFORM</a:t>
            </a:r>
            <a:endParaRPr lang="en-US" dirty="0"/>
          </a:p>
        </p:txBody>
      </p:sp>
      <p:sp>
        <p:nvSpPr>
          <p:cNvPr id="3" name="Content Placeholder 2"/>
          <p:cNvSpPr>
            <a:spLocks noGrp="1"/>
          </p:cNvSpPr>
          <p:nvPr>
            <p:ph idx="1"/>
          </p:nvPr>
        </p:nvSpPr>
        <p:spPr>
          <a:xfrm>
            <a:off x="457200" y="1143000"/>
            <a:ext cx="8229600" cy="4983163"/>
          </a:xfrm>
        </p:spPr>
        <p:txBody>
          <a:bodyPr>
            <a:normAutofit fontScale="85000" lnSpcReduction="20000"/>
          </a:bodyPr>
          <a:lstStyle/>
          <a:p>
            <a:r>
              <a:rPr lang="en-US" dirty="0" smtClean="0"/>
              <a:t>1960s focus was on liberation of remaining African countries still under colonial rule;</a:t>
            </a:r>
          </a:p>
          <a:p>
            <a:r>
              <a:rPr lang="en-US" dirty="0" smtClean="0"/>
              <a:t>Early 1990s, the OAU focus turned to addressing issues of poverty, economic stagnation, organized crime, drug trafficking and repressive governments;</a:t>
            </a:r>
          </a:p>
          <a:p>
            <a:r>
              <a:rPr lang="en-US" dirty="0" smtClean="0"/>
              <a:t> In 2002 the heads of state and government signed the treaty establishing the </a:t>
            </a:r>
            <a:r>
              <a:rPr lang="en-US" dirty="0" smtClean="0"/>
              <a:t>AU; The AU, supported and made commitments by enacting several statutes including the Constitutive Act of the AU;</a:t>
            </a:r>
          </a:p>
          <a:p>
            <a:r>
              <a:rPr lang="en-US" dirty="0" smtClean="0"/>
              <a:t>For example, Article 4(h) of the Constitutive Act states in essence the right of the African Union to intervene in a member state under circumstances of war crimes, genocide and crimes against humanity;</a:t>
            </a:r>
          </a:p>
          <a:p>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AU INITIATIVES IN CJS REFORM cont.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African Charter on Human and People’s Rights. (Banjul Charter) (Adopted in Nairobi 1981, and entered into force in 1986);</a:t>
            </a:r>
          </a:p>
          <a:p>
            <a:r>
              <a:rPr lang="en-US" dirty="0" smtClean="0"/>
              <a:t>The supervisory mechanism created by the Charter is the African Commission on Human and People’s Rights;</a:t>
            </a:r>
          </a:p>
          <a:p>
            <a:r>
              <a:rPr lang="en-US" dirty="0" smtClean="0"/>
              <a:t>The Commission is currently being supplemented with an African Human Rights Court. </a:t>
            </a:r>
            <a:r>
              <a:rPr lang="en-US" dirty="0" smtClean="0"/>
              <a:t>The African Charter recognizes the indivisibility of civil, political, economic, social and cultural rights;</a:t>
            </a:r>
          </a:p>
          <a:p>
            <a:r>
              <a:rPr lang="en-US" dirty="0" smtClean="0"/>
              <a:t>Of special importance in the reform of the CJS in Africa are Articles 2 – 7;</a:t>
            </a:r>
          </a:p>
          <a:p>
            <a:r>
              <a:rPr lang="en-US" dirty="0" smtClean="0"/>
              <a:t>In Article 2, the inviolability of the individual and his/her rights are categorically recognized</a:t>
            </a:r>
          </a:p>
          <a:p>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Specifically, Article 2 states:</a:t>
            </a:r>
            <a:br>
              <a:rPr lang="en-US" dirty="0" smtClean="0"/>
            </a:br>
            <a:endParaRPr lang="en-US" dirty="0"/>
          </a:p>
        </p:txBody>
      </p:sp>
      <p:sp>
        <p:nvSpPr>
          <p:cNvPr id="3" name="Content Placeholder 2"/>
          <p:cNvSpPr>
            <a:spLocks noGrp="1"/>
          </p:cNvSpPr>
          <p:nvPr>
            <p:ph idx="1"/>
          </p:nvPr>
        </p:nvSpPr>
        <p:spPr>
          <a:xfrm>
            <a:off x="457200" y="838200"/>
            <a:ext cx="8229600" cy="5715000"/>
          </a:xfrm>
        </p:spPr>
        <p:txBody>
          <a:bodyPr>
            <a:normAutofit fontScale="92500" lnSpcReduction="10000"/>
          </a:bodyPr>
          <a:lstStyle/>
          <a:p>
            <a:r>
              <a:rPr lang="en-US" dirty="0" smtClean="0"/>
              <a:t>“Every individual shall be entitled to the enjoyment of the rights and freedoms recognized and guaranteed in the present Charter without distinction of any; such as race, ethnic group, color, sex, language, religion, political or any other opinion, national and social origin, fortune, birth or other status</a:t>
            </a:r>
            <a:r>
              <a:rPr lang="en-US" dirty="0" smtClean="0"/>
              <a:t>”; </a:t>
            </a:r>
            <a:endParaRPr lang="en-US" dirty="0" smtClean="0"/>
          </a:p>
          <a:p>
            <a:r>
              <a:rPr lang="en-US" dirty="0" smtClean="0"/>
              <a:t>Of </a:t>
            </a:r>
            <a:r>
              <a:rPr lang="en-US" dirty="0" smtClean="0"/>
              <a:t>special significance is Article 3:1 which provides for the equality of individuals under the law. A significant step in ensuring that each citizen in a member state is entitled to equal protection under the law (as articulated in Article 3:2);</a:t>
            </a:r>
          </a:p>
          <a:p>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Article 5 states:</a:t>
            </a:r>
            <a:endParaRPr lang="en-US" dirty="0"/>
          </a:p>
        </p:txBody>
      </p:sp>
      <p:sp>
        <p:nvSpPr>
          <p:cNvPr id="3" name="Content Placeholder 2"/>
          <p:cNvSpPr>
            <a:spLocks noGrp="1"/>
          </p:cNvSpPr>
          <p:nvPr>
            <p:ph idx="1"/>
          </p:nvPr>
        </p:nvSpPr>
        <p:spPr/>
        <p:txBody>
          <a:bodyPr>
            <a:normAutofit lnSpcReduction="10000"/>
          </a:bodyPr>
          <a:lstStyle/>
          <a:p>
            <a:r>
              <a:rPr lang="en-US" dirty="0" smtClean="0"/>
              <a:t>Every individual shall have the right to respect of the dignity inherent in a human being and to the recognition of his legal status. </a:t>
            </a:r>
          </a:p>
          <a:p>
            <a:r>
              <a:rPr lang="en-US" dirty="0" smtClean="0"/>
              <a:t>All forms of exploitation and degradation of man particularly slavery, slave trade, torture and degradation of man particularly slavery, slave trade, torture, cruel, inhumane or degrading punishment and treatment shall be prohibited;</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dirty="0" smtClean="0"/>
              <a:t>Article 6 states:</a:t>
            </a:r>
            <a:endParaRPr lang="en-US" dirty="0"/>
          </a:p>
        </p:txBody>
      </p:sp>
      <p:sp>
        <p:nvSpPr>
          <p:cNvPr id="3" name="Content Placeholder 2"/>
          <p:cNvSpPr>
            <a:spLocks noGrp="1"/>
          </p:cNvSpPr>
          <p:nvPr>
            <p:ph idx="1"/>
          </p:nvPr>
        </p:nvSpPr>
        <p:spPr>
          <a:xfrm>
            <a:off x="457200" y="914400"/>
            <a:ext cx="8229600" cy="5211763"/>
          </a:xfrm>
        </p:spPr>
        <p:txBody>
          <a:bodyPr>
            <a:normAutofit fontScale="85000" lnSpcReduction="10000"/>
          </a:bodyPr>
          <a:lstStyle/>
          <a:p>
            <a:r>
              <a:rPr lang="en-US" dirty="0" smtClean="0"/>
              <a:t>Every individual shall have the right to liberty and to the security and to the security of his person. </a:t>
            </a:r>
          </a:p>
          <a:p>
            <a:pPr lvl="0"/>
            <a:r>
              <a:rPr lang="en-US" dirty="0" smtClean="0"/>
              <a:t>No one may be deprived of his freedom except for reasons and conditions previously laid down by law. In particular, no one may be arbitrarily arrested or detained</a:t>
            </a:r>
            <a:r>
              <a:rPr lang="en-US" dirty="0" smtClean="0"/>
              <a:t>; Every individual shall have the right to have his cause heard. This comprises:</a:t>
            </a:r>
          </a:p>
          <a:p>
            <a:pPr lvl="0"/>
            <a:r>
              <a:rPr lang="en-US" dirty="0" smtClean="0"/>
              <a:t>The right to an appeal to competent national organs against acts violating his fundamental rights as recognized and guaranteed by conventions, laws, regulation and customs in force;</a:t>
            </a:r>
          </a:p>
          <a:p>
            <a:pPr lvl="0"/>
            <a:r>
              <a:rPr lang="en-US" dirty="0" smtClean="0"/>
              <a:t>The right to be presumed innocent until proven guilty by a competent court or tribunal;</a:t>
            </a:r>
          </a:p>
          <a:p>
            <a:endParaRPr lang="en-US"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1066800"/>
            <a:ext cx="8229600" cy="5257800"/>
          </a:xfrm>
        </p:spPr>
        <p:txBody>
          <a:bodyPr>
            <a:normAutofit fontScale="92500" lnSpcReduction="20000"/>
          </a:bodyPr>
          <a:lstStyle/>
          <a:p>
            <a:pPr lvl="0"/>
            <a:r>
              <a:rPr lang="en-US" dirty="0" smtClean="0"/>
              <a:t>The right to defense, including the right to be defended by counsel of his choice;</a:t>
            </a:r>
          </a:p>
          <a:p>
            <a:pPr lvl="0"/>
            <a:r>
              <a:rPr lang="en-US" dirty="0" smtClean="0"/>
              <a:t>The right to be tried within a reasonable time by an impartial court or tribunal; </a:t>
            </a:r>
            <a:endParaRPr lang="en-US" dirty="0" smtClean="0"/>
          </a:p>
          <a:p>
            <a:pPr lvl="0"/>
            <a:r>
              <a:rPr lang="en-US" dirty="0" smtClean="0"/>
              <a:t>No </a:t>
            </a:r>
            <a:r>
              <a:rPr lang="en-US" dirty="0" smtClean="0"/>
              <a:t>one may be condemned for an act or omission which did not constitute a legally punishable offence at the time it was committed. </a:t>
            </a:r>
          </a:p>
          <a:p>
            <a:pPr lvl="0"/>
            <a:r>
              <a:rPr lang="en-US" dirty="0" smtClean="0"/>
              <a:t>No penalty may be inflicted for an offence for which provision was made at the time it was committed. </a:t>
            </a:r>
          </a:p>
          <a:p>
            <a:pPr lvl="0"/>
            <a:r>
              <a:rPr lang="en-US" dirty="0" smtClean="0"/>
              <a:t>Punishment is personal and can be imposed only on the offender.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endParaRPr lang="en-US" dirty="0"/>
          </a:p>
        </p:txBody>
      </p:sp>
      <p:sp>
        <p:nvSpPr>
          <p:cNvPr id="3" name="Content Placeholder 2"/>
          <p:cNvSpPr>
            <a:spLocks noGrp="1"/>
          </p:cNvSpPr>
          <p:nvPr>
            <p:ph idx="1"/>
          </p:nvPr>
        </p:nvSpPr>
        <p:spPr>
          <a:xfrm>
            <a:off x="457200" y="990600"/>
            <a:ext cx="8229600" cy="5135563"/>
          </a:xfrm>
        </p:spPr>
        <p:txBody>
          <a:bodyPr>
            <a:normAutofit fontScale="92500"/>
          </a:bodyPr>
          <a:lstStyle/>
          <a:p>
            <a:r>
              <a:rPr lang="en-US" dirty="0" smtClean="0"/>
              <a:t>Protocol to the African Charter on Human and People’s Rights on the Establishment of the African Court on Human and People’s Rights (1998/2004</a:t>
            </a:r>
            <a:r>
              <a:rPr lang="en-US" dirty="0" smtClean="0"/>
              <a:t>);</a:t>
            </a:r>
          </a:p>
          <a:p>
            <a:r>
              <a:rPr lang="en-US" dirty="0" smtClean="0"/>
              <a:t>A resolution to integrate the African Human Rights Court and the African Court of Justice was adopted by the Summit of the AU in July 2004;</a:t>
            </a:r>
          </a:p>
          <a:p>
            <a:r>
              <a:rPr lang="en-US" dirty="0" smtClean="0"/>
              <a:t>PRINCIPLES OF THE AFRICAN COMMISSION:</a:t>
            </a:r>
          </a:p>
          <a:p>
            <a:r>
              <a:rPr lang="en-US" dirty="0" smtClean="0"/>
              <a:t>Prevent and investigate torture; and,</a:t>
            </a:r>
          </a:p>
          <a:p>
            <a:r>
              <a:rPr lang="en-US" dirty="0" smtClean="0"/>
              <a:t>Establish fair trials. </a:t>
            </a:r>
          </a:p>
          <a:p>
            <a:endParaRPr lang="en-US" dirty="0" smtClean="0"/>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CSSDCA</a:t>
            </a: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10000"/>
          </a:bodyPr>
          <a:lstStyle/>
          <a:p>
            <a:r>
              <a:rPr lang="en-US" dirty="0" smtClean="0"/>
              <a:t>Forum on Security, Stability, Development and Co-operation in Africa (CSSDCA), convened in May 1991 in Kampala, Uganda;</a:t>
            </a:r>
          </a:p>
          <a:p>
            <a:r>
              <a:rPr lang="en-US" dirty="0" smtClean="0"/>
              <a:t>Objectives:</a:t>
            </a:r>
          </a:p>
          <a:p>
            <a:r>
              <a:rPr lang="en-US" dirty="0" smtClean="0"/>
              <a:t> Creation of a Pan African Parliament (PAP</a:t>
            </a:r>
            <a:r>
              <a:rPr lang="en-US" dirty="0" smtClean="0"/>
              <a:t>);</a:t>
            </a:r>
          </a:p>
          <a:p>
            <a:r>
              <a:rPr lang="en-US" dirty="0" smtClean="0"/>
              <a:t>CSSDCA provided the first major positive paradigm shift in exploring and confronting human rights abuses, democracy, good governance, transparency, accountability; and, promoting peace and security and stability on the continent. </a:t>
            </a:r>
          </a:p>
          <a:p>
            <a:endParaRPr lang="en-US" dirty="0" smtClean="0"/>
          </a:p>
          <a:p>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Article 3 of CSSDCA outlines some important objectives that deal with critical CJS issues. Objectives for establishing a PAP include:</a:t>
            </a:r>
          </a:p>
          <a:p>
            <a:r>
              <a:rPr lang="en-US" dirty="0" smtClean="0"/>
              <a:t>Promote the principles of human rights and democracy in Africa;</a:t>
            </a:r>
          </a:p>
          <a:p>
            <a:r>
              <a:rPr lang="en-US" dirty="0" smtClean="0"/>
              <a:t>Encourage good governance, transparency and accountability in Member States;</a:t>
            </a:r>
          </a:p>
          <a:p>
            <a:r>
              <a:rPr lang="en-US" dirty="0" smtClean="0"/>
              <a:t>Promote peace, security and stability;</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CALABASHES</a:t>
            </a:r>
            <a:endParaRPr lang="en-US" dirty="0"/>
          </a:p>
        </p:txBody>
      </p:sp>
      <p:sp>
        <p:nvSpPr>
          <p:cNvPr id="3" name="Content Placeholder 2"/>
          <p:cNvSpPr>
            <a:spLocks noGrp="1"/>
          </p:cNvSpPr>
          <p:nvPr>
            <p:ph idx="1"/>
          </p:nvPr>
        </p:nvSpPr>
        <p:spPr/>
        <p:txBody>
          <a:bodyPr/>
          <a:lstStyle/>
          <a:p>
            <a:r>
              <a:rPr lang="en-US" dirty="0" smtClean="0"/>
              <a:t> SECURITY;</a:t>
            </a:r>
          </a:p>
          <a:p>
            <a:r>
              <a:rPr lang="en-US" dirty="0" smtClean="0"/>
              <a:t>STABILITY;</a:t>
            </a:r>
          </a:p>
          <a:p>
            <a:r>
              <a:rPr lang="en-US" dirty="0" smtClean="0"/>
              <a:t>DEVELOPMENT; and,</a:t>
            </a:r>
          </a:p>
          <a:p>
            <a:r>
              <a:rPr lang="en-US" dirty="0" smtClean="0"/>
              <a:t>COOPERATION;</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Stability Calabash</a:t>
            </a:r>
            <a:endParaRPr lang="en-US" dirty="0"/>
          </a:p>
        </p:txBody>
      </p:sp>
      <p:sp>
        <p:nvSpPr>
          <p:cNvPr id="3" name="Content Placeholder 2"/>
          <p:cNvSpPr>
            <a:spLocks noGrp="1"/>
          </p:cNvSpPr>
          <p:nvPr>
            <p:ph idx="1"/>
          </p:nvPr>
        </p:nvSpPr>
        <p:spPr/>
        <p:txBody>
          <a:bodyPr>
            <a:normAutofit/>
          </a:bodyPr>
          <a:lstStyle/>
          <a:p>
            <a:r>
              <a:rPr lang="en-US" dirty="0" smtClean="0"/>
              <a:t>Adherence to the rule of law;</a:t>
            </a:r>
          </a:p>
          <a:p>
            <a:pPr lvl="0"/>
            <a:r>
              <a:rPr lang="en-US" dirty="0" smtClean="0"/>
              <a:t>Popular participation in governance; </a:t>
            </a:r>
          </a:p>
          <a:p>
            <a:pPr lvl="0"/>
            <a:r>
              <a:rPr lang="en-US" dirty="0" smtClean="0"/>
              <a:t>Respect for human rights and fundamental freedoms; promoting and protecting the rights and freedoms of citizens of member states deemed as vital;</a:t>
            </a:r>
          </a:p>
          <a:p>
            <a:pPr lvl="0"/>
            <a:r>
              <a:rPr lang="en-US" dirty="0" smtClean="0"/>
              <a:t>Transparency in Public Policy Making;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i="1" dirty="0" smtClean="0"/>
              <a:t>Freely promulgated constitution with Bill of Rights provisions </a:t>
            </a:r>
            <a:endParaRPr lang="en-US" dirty="0" smtClean="0"/>
          </a:p>
          <a:p>
            <a:r>
              <a:rPr lang="en-US" i="1" dirty="0" smtClean="0"/>
              <a:t>Existence of plural political structures </a:t>
            </a:r>
            <a:endParaRPr lang="en-US" dirty="0" smtClean="0"/>
          </a:p>
          <a:p>
            <a:r>
              <a:rPr lang="en-US" i="1" dirty="0" smtClean="0"/>
              <a:t>Security of tenure for officers in the judiciary </a:t>
            </a:r>
            <a:endParaRPr lang="en-US" dirty="0" smtClean="0"/>
          </a:p>
          <a:p>
            <a:r>
              <a:rPr lang="en-US" i="1" dirty="0" smtClean="0"/>
              <a:t>Annual publication of records of compliance with human rights instruments </a:t>
            </a:r>
            <a:endParaRPr lang="en-US" dirty="0" smtClean="0"/>
          </a:p>
          <a:p>
            <a:r>
              <a:rPr lang="en-US" i="1" dirty="0" smtClean="0"/>
              <a:t>Signing, ratification and implementation of legal instruments for protection and promotion of human rights </a:t>
            </a:r>
            <a:endParaRPr lang="en-US" dirty="0" smtClean="0"/>
          </a:p>
          <a:p>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i="1" dirty="0" smtClean="0"/>
              <a:t>Establishment and protection of organs for monitoring accountability </a:t>
            </a:r>
            <a:endParaRPr lang="en-US" dirty="0" smtClean="0"/>
          </a:p>
          <a:p>
            <a:r>
              <a:rPr lang="en-US" i="1" dirty="0" smtClean="0"/>
              <a:t>Independence of financing for national institutions of adjudication and accountability;</a:t>
            </a:r>
          </a:p>
          <a:p>
            <a:r>
              <a:rPr lang="en-US" i="1" dirty="0" smtClean="0"/>
              <a:t>Freedom from arbitrary arrest and detention </a:t>
            </a:r>
            <a:endParaRPr lang="en-US" dirty="0" smtClean="0"/>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 on HPR on the Rights of Women</a:t>
            </a:r>
            <a:endParaRPr lang="en-US" dirty="0"/>
          </a:p>
        </p:txBody>
      </p:sp>
      <p:sp>
        <p:nvSpPr>
          <p:cNvPr id="3" name="Content Placeholder 2"/>
          <p:cNvSpPr>
            <a:spLocks noGrp="1"/>
          </p:cNvSpPr>
          <p:nvPr>
            <p:ph idx="1"/>
          </p:nvPr>
        </p:nvSpPr>
        <p:spPr/>
        <p:txBody>
          <a:bodyPr>
            <a:normAutofit/>
          </a:bodyPr>
          <a:lstStyle/>
          <a:p>
            <a:r>
              <a:rPr lang="en-US" dirty="0" smtClean="0"/>
              <a:t>Adopted in Maputo in July 2003 and entered into force in November 2005;</a:t>
            </a:r>
          </a:p>
          <a:p>
            <a:r>
              <a:rPr lang="en-US" dirty="0" smtClean="0"/>
              <a:t>Article 8 of the protocol guarantees access to Justice and Equal protection before the law for women;</a:t>
            </a:r>
          </a:p>
          <a:p>
            <a:r>
              <a:rPr lang="en-US" dirty="0" smtClean="0"/>
              <a:t>It recognizes that women and men are equal before the law and shall have the right to equal protection and benefit of the law. </a:t>
            </a:r>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States must do:</a:t>
            </a:r>
            <a:br>
              <a:rPr lang="en-US" dirty="0" smtClean="0"/>
            </a:br>
            <a:endParaRPr lang="en-US" dirty="0"/>
          </a:p>
        </p:txBody>
      </p:sp>
      <p:sp>
        <p:nvSpPr>
          <p:cNvPr id="3" name="Content Placeholder 2"/>
          <p:cNvSpPr>
            <a:spLocks noGrp="1"/>
          </p:cNvSpPr>
          <p:nvPr>
            <p:ph idx="1"/>
          </p:nvPr>
        </p:nvSpPr>
        <p:spPr/>
        <p:txBody>
          <a:bodyPr>
            <a:normAutofit fontScale="92500"/>
          </a:bodyPr>
          <a:lstStyle/>
          <a:p>
            <a:pPr lvl="0"/>
            <a:r>
              <a:rPr lang="en-US" dirty="0" smtClean="0"/>
              <a:t>Effective access by women to judicial and legal services including legal aid;</a:t>
            </a:r>
          </a:p>
          <a:p>
            <a:pPr lvl="0"/>
            <a:r>
              <a:rPr lang="en-US" dirty="0" smtClean="0"/>
              <a:t>Support local, national, regional and continental initiatives directed at providing women access to legal services, including legal aid;</a:t>
            </a:r>
          </a:p>
          <a:p>
            <a:pPr lvl="0"/>
            <a:r>
              <a:rPr lang="en-US" dirty="0" smtClean="0"/>
              <a:t>The establishment of adequate educational and other appropriate structures with particular attention to women and to sensitize everyone to the rights of women;</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smtClean="0"/>
              <a:t>That law enforcement organs at all levels are equipped to effectively interpret and enforce gender equality rights;</a:t>
            </a:r>
          </a:p>
          <a:p>
            <a:pPr lvl="0"/>
            <a:r>
              <a:rPr lang="en-US" dirty="0" smtClean="0"/>
              <a:t>That women are represented equally in the judiciary and law enforcement organs; and,</a:t>
            </a:r>
          </a:p>
          <a:p>
            <a:pPr lvl="0"/>
            <a:r>
              <a:rPr lang="en-US" dirty="0" smtClean="0"/>
              <a:t>Reform of existing discriminatory laws and practices in order to promote and protect rights of women.</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EFFORTS</a:t>
            </a:r>
            <a:endParaRPr lang="en-US" dirty="0"/>
          </a:p>
        </p:txBody>
      </p:sp>
      <p:sp>
        <p:nvSpPr>
          <p:cNvPr id="3" name="Content Placeholder 2"/>
          <p:cNvSpPr>
            <a:spLocks noGrp="1"/>
          </p:cNvSpPr>
          <p:nvPr>
            <p:ph idx="1"/>
          </p:nvPr>
        </p:nvSpPr>
        <p:spPr/>
        <p:txBody>
          <a:bodyPr/>
          <a:lstStyle/>
          <a:p>
            <a:r>
              <a:rPr lang="en-US" dirty="0" smtClean="0"/>
              <a:t>NEPAD (APRM);</a:t>
            </a:r>
          </a:p>
          <a:p>
            <a:r>
              <a:rPr lang="en-US" dirty="0" smtClean="0"/>
              <a:t>Peace and Security Council;</a:t>
            </a:r>
          </a:p>
          <a:p>
            <a:r>
              <a:rPr lang="en-US" dirty="0" smtClean="0"/>
              <a:t>ECOSOC;</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latin typeface="Times New Roman" pitchFamily="-65" charset="0"/>
                <a:cs typeface="Times New Roman" pitchFamily="-65" charset="0"/>
              </a:rPr>
              <a:t>Harmonisation</a:t>
            </a:r>
            <a:r>
              <a:rPr lang="en-US" dirty="0" smtClean="0">
                <a:latin typeface="Times New Roman" pitchFamily="-65" charset="0"/>
                <a:cs typeface="Times New Roman" pitchFamily="-65" charset="0"/>
              </a:rPr>
              <a:t>: </a:t>
            </a:r>
            <a:br>
              <a:rPr lang="en-US" dirty="0" smtClean="0">
                <a:latin typeface="Times New Roman" pitchFamily="-65" charset="0"/>
                <a:cs typeface="Times New Roman" pitchFamily="-65" charset="0"/>
              </a:rPr>
            </a:br>
            <a:r>
              <a:rPr lang="en-US" dirty="0" smtClean="0">
                <a:latin typeface="Times New Roman" pitchFamily="-65" charset="0"/>
                <a:cs typeface="Times New Roman" pitchFamily="-65" charset="0"/>
              </a:rPr>
              <a:t>What does it entail?</a:t>
            </a:r>
            <a:endParaRPr lang="en-US" dirty="0"/>
          </a:p>
        </p:txBody>
      </p:sp>
      <p:sp>
        <p:nvSpPr>
          <p:cNvPr id="3" name="Content Placeholder 2"/>
          <p:cNvSpPr>
            <a:spLocks noGrp="1"/>
          </p:cNvSpPr>
          <p:nvPr>
            <p:ph idx="1"/>
          </p:nvPr>
        </p:nvSpPr>
        <p:spPr/>
        <p:txBody>
          <a:bodyPr>
            <a:normAutofit fontScale="85000" lnSpcReduction="20000"/>
          </a:bodyPr>
          <a:lstStyle/>
          <a:p>
            <a:pPr algn="just">
              <a:buFont typeface="Wingdings" pitchFamily="-65" charset="2"/>
              <a:buChar char="§"/>
            </a:pPr>
            <a:endParaRPr lang="en-US" dirty="0" smtClean="0">
              <a:latin typeface="Times New Roman" pitchFamily="-65" charset="0"/>
              <a:cs typeface="Times New Roman" pitchFamily="-65" charset="0"/>
            </a:endParaRPr>
          </a:p>
          <a:p>
            <a:pPr algn="just">
              <a:buFont typeface="Wingdings" pitchFamily="-65" charset="2"/>
              <a:buChar char="§"/>
            </a:pPr>
            <a:r>
              <a:rPr lang="en-US" dirty="0" err="1" smtClean="0">
                <a:latin typeface="Times New Roman" pitchFamily="-65" charset="0"/>
                <a:cs typeface="Times New Roman" pitchFamily="-65" charset="0"/>
              </a:rPr>
              <a:t>Harmonisation</a:t>
            </a:r>
            <a:r>
              <a:rPr lang="en-US" dirty="0" smtClean="0">
                <a:latin typeface="Times New Roman" pitchFamily="-65" charset="0"/>
                <a:cs typeface="Times New Roman" pitchFamily="-65" charset="0"/>
              </a:rPr>
              <a:t> in the African context is far from being easy and different approaches are possible. Here, it is possible to identify two kind of harmonization processes.</a:t>
            </a:r>
          </a:p>
          <a:p>
            <a:pPr algn="just">
              <a:buFont typeface="Wingdings" pitchFamily="-65" charset="2"/>
              <a:buChar char="ü"/>
            </a:pPr>
            <a:r>
              <a:rPr lang="en-US" dirty="0" smtClean="0">
                <a:latin typeface="Times New Roman" pitchFamily="-65" charset="0"/>
                <a:cs typeface="Times New Roman" pitchFamily="-65" charset="0"/>
              </a:rPr>
              <a:t>Internal harmonization process: Customary laws and formal justice systems.</a:t>
            </a:r>
          </a:p>
          <a:p>
            <a:pPr algn="just">
              <a:buFont typeface="Wingdings" pitchFamily="-65" charset="2"/>
              <a:buChar char="ü"/>
            </a:pPr>
            <a:r>
              <a:rPr lang="en-US" dirty="0" smtClean="0">
                <a:latin typeface="Times New Roman" pitchFamily="-65" charset="0"/>
                <a:cs typeface="Times New Roman" pitchFamily="-65" charset="0"/>
              </a:rPr>
              <a:t>External harmonization process: Formal justice systems and the international legal standards.</a:t>
            </a:r>
          </a:p>
          <a:p>
            <a:pPr algn="just">
              <a:buFont typeface="Wingdings" pitchFamily="-65" charset="2"/>
              <a:buChar char="§"/>
            </a:pPr>
            <a:r>
              <a:rPr lang="en-US" dirty="0" smtClean="0">
                <a:latin typeface="Times New Roman" pitchFamily="-65" charset="0"/>
                <a:cs typeface="Times New Roman" pitchFamily="-65" charset="0"/>
              </a:rPr>
              <a:t>Aim is to build a Continental Justice System that is capable of tackling common challenges associated with criminal justice system in Africa. </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algn="just"/>
            <a:r>
              <a:rPr lang="en-US" dirty="0" smtClean="0">
                <a:latin typeface="Times New Roman" pitchFamily="-65" charset="0"/>
                <a:cs typeface="Times New Roman" pitchFamily="-65" charset="0"/>
              </a:rPr>
              <a:t>Therefore, </a:t>
            </a:r>
            <a:r>
              <a:rPr lang="en-US" dirty="0" err="1" smtClean="0">
                <a:latin typeface="Times New Roman" pitchFamily="-65" charset="0"/>
                <a:cs typeface="Times New Roman" pitchFamily="-65" charset="0"/>
              </a:rPr>
              <a:t>harmonisation</a:t>
            </a:r>
            <a:r>
              <a:rPr lang="en-US" dirty="0" smtClean="0">
                <a:latin typeface="Times New Roman" pitchFamily="-65" charset="0"/>
                <a:cs typeface="Times New Roman" pitchFamily="-65" charset="0"/>
              </a:rPr>
              <a:t> is bringing legal provisions in compliance with the provisions of the international human right instruments ratified by the AU member states. </a:t>
            </a:r>
          </a:p>
          <a:p>
            <a:pPr algn="just"/>
            <a:r>
              <a:rPr lang="en-US" dirty="0" smtClean="0">
                <a:latin typeface="Times New Roman" pitchFamily="-65" charset="0"/>
                <a:cs typeface="Times New Roman" pitchFamily="-65" charset="0"/>
              </a:rPr>
              <a:t>It is a complex exercise that requires the involvement of various actors and stakeholders including states, civil society, research institutions, experts and MPs.</a:t>
            </a:r>
          </a:p>
          <a:p>
            <a:pPr algn="just"/>
            <a:r>
              <a:rPr lang="en-US" dirty="0" smtClean="0">
                <a:latin typeface="Times New Roman" pitchFamily="-65" charset="0"/>
                <a:cs typeface="Times New Roman" pitchFamily="-65" charset="0"/>
              </a:rPr>
              <a:t>The harmonization process is likely to raise two fundamental issues: How and What to harmonize</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charset="0"/>
                <a:cs typeface="Arial" charset="0"/>
              </a:rPr>
              <a:t>How and What to Harmonize?</a:t>
            </a:r>
            <a:endParaRPr lang="en-US" dirty="0"/>
          </a:p>
        </p:txBody>
      </p:sp>
      <p:sp>
        <p:nvSpPr>
          <p:cNvPr id="3" name="Content Placeholder 2"/>
          <p:cNvSpPr>
            <a:spLocks noGrp="1"/>
          </p:cNvSpPr>
          <p:nvPr>
            <p:ph idx="1"/>
          </p:nvPr>
        </p:nvSpPr>
        <p:spPr/>
        <p:txBody>
          <a:bodyPr>
            <a:normAutofit fontScale="77500" lnSpcReduction="20000"/>
          </a:bodyPr>
          <a:lstStyle/>
          <a:p>
            <a:pPr algn="just">
              <a:buFontTx/>
              <a:buNone/>
            </a:pPr>
            <a:r>
              <a:rPr lang="en-US" b="1" i="1" dirty="0" smtClean="0">
                <a:latin typeface="Times New Roman" pitchFamily="-65" charset="0"/>
                <a:cs typeface="Times New Roman" pitchFamily="-65" charset="0"/>
              </a:rPr>
              <a:t>How to </a:t>
            </a:r>
            <a:r>
              <a:rPr lang="en-US" b="1" i="1" dirty="0" err="1" smtClean="0">
                <a:latin typeface="Times New Roman" pitchFamily="-65" charset="0"/>
                <a:cs typeface="Times New Roman" pitchFamily="-65" charset="0"/>
              </a:rPr>
              <a:t>harmonise</a:t>
            </a:r>
            <a:r>
              <a:rPr lang="en-US" b="1" i="1" dirty="0" smtClean="0">
                <a:latin typeface="Times New Roman" pitchFamily="-65" charset="0"/>
                <a:cs typeface="Times New Roman" pitchFamily="-65" charset="0"/>
              </a:rPr>
              <a:t>? Involves: </a:t>
            </a:r>
          </a:p>
          <a:p>
            <a:pPr algn="just"/>
            <a:r>
              <a:rPr lang="en-US" dirty="0" smtClean="0">
                <a:latin typeface="Times New Roman" pitchFamily="-65" charset="0"/>
                <a:cs typeface="Times New Roman" pitchFamily="-65" charset="0"/>
              </a:rPr>
              <a:t>Review and analysis of national systems is relevant. ISS/AHSI Projects. This has helped to identify the inconsistencies.</a:t>
            </a:r>
          </a:p>
          <a:p>
            <a:pPr algn="just"/>
            <a:r>
              <a:rPr lang="en-US" dirty="0" smtClean="0">
                <a:latin typeface="Times New Roman" pitchFamily="-65" charset="0"/>
                <a:cs typeface="Times New Roman" pitchFamily="-65" charset="0"/>
              </a:rPr>
              <a:t>Specific attention to the possibilities/obstacles for the implementation of the process (gradualism could be suggested)</a:t>
            </a:r>
          </a:p>
          <a:p>
            <a:pPr algn="just">
              <a:buFontTx/>
              <a:buNone/>
            </a:pPr>
            <a:r>
              <a:rPr lang="en-US" b="1" i="1" dirty="0" smtClean="0">
                <a:latin typeface="Times New Roman" pitchFamily="-65" charset="0"/>
                <a:cs typeface="Times New Roman" pitchFamily="-65" charset="0"/>
              </a:rPr>
              <a:t>What to </a:t>
            </a:r>
            <a:r>
              <a:rPr lang="en-US" b="1" i="1" dirty="0" err="1" smtClean="0">
                <a:latin typeface="Times New Roman" pitchFamily="-65" charset="0"/>
                <a:cs typeface="Times New Roman" pitchFamily="-65" charset="0"/>
              </a:rPr>
              <a:t>harmonise</a:t>
            </a:r>
            <a:r>
              <a:rPr lang="en-US" b="1" i="1" dirty="0" smtClean="0">
                <a:latin typeface="Times New Roman" pitchFamily="-65" charset="0"/>
                <a:cs typeface="Times New Roman" pitchFamily="-65" charset="0"/>
              </a:rPr>
              <a:t>? Involves:</a:t>
            </a:r>
          </a:p>
          <a:p>
            <a:pPr algn="just"/>
            <a:r>
              <a:rPr lang="en-US" dirty="0" smtClean="0">
                <a:latin typeface="Times New Roman" pitchFamily="-65" charset="0"/>
                <a:cs typeface="Times New Roman" pitchFamily="-65" charset="0"/>
              </a:rPr>
              <a:t>Access to justice</a:t>
            </a:r>
          </a:p>
          <a:p>
            <a:pPr algn="just"/>
            <a:r>
              <a:rPr lang="en-US" dirty="0" smtClean="0">
                <a:latin typeface="Times New Roman" pitchFamily="-65" charset="0"/>
                <a:cs typeface="Times New Roman" pitchFamily="-65" charset="0"/>
              </a:rPr>
              <a:t>Prisons and conditions of detention</a:t>
            </a:r>
          </a:p>
          <a:p>
            <a:pPr algn="just"/>
            <a:r>
              <a:rPr lang="en-US" dirty="0" smtClean="0">
                <a:latin typeface="Times New Roman" pitchFamily="-65" charset="0"/>
                <a:cs typeface="Times New Roman" pitchFamily="-65" charset="0"/>
              </a:rPr>
              <a:t>Law enforcement strategies and agencies</a:t>
            </a:r>
          </a:p>
          <a:p>
            <a:pPr algn="just"/>
            <a:r>
              <a:rPr lang="en-US" dirty="0" smtClean="0">
                <a:latin typeface="Times New Roman" pitchFamily="-65" charset="0"/>
                <a:cs typeface="Times New Roman" pitchFamily="-65" charset="0"/>
              </a:rPr>
              <a:t>Prosecutorial approaches</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a:t>
            </a:r>
            <a:endParaRPr lang="en-US" dirty="0"/>
          </a:p>
        </p:txBody>
      </p:sp>
      <p:sp>
        <p:nvSpPr>
          <p:cNvPr id="3" name="Content Placeholder 2"/>
          <p:cNvSpPr>
            <a:spLocks noGrp="1"/>
          </p:cNvSpPr>
          <p:nvPr>
            <p:ph idx="1"/>
          </p:nvPr>
        </p:nvSpPr>
        <p:spPr/>
        <p:txBody>
          <a:bodyPr>
            <a:normAutofit fontScale="92500" lnSpcReduction="20000"/>
          </a:bodyPr>
          <a:lstStyle/>
          <a:p>
            <a:pPr algn="just">
              <a:buFont typeface="Wingdings" pitchFamily="-65" charset="2"/>
              <a:buChar char="§"/>
            </a:pPr>
            <a:r>
              <a:rPr lang="en-US" dirty="0" smtClean="0">
                <a:latin typeface="Times New Roman" pitchFamily="-65" charset="0"/>
                <a:cs typeface="Times New Roman" pitchFamily="-65" charset="0"/>
              </a:rPr>
              <a:t>Findings reveal that different countries are at different stages in the democratization process with varying institutional and policy frameworks in their criminal justice systems.</a:t>
            </a:r>
            <a:r>
              <a:rPr lang="en-US" dirty="0" smtClean="0">
                <a:latin typeface="Arial" charset="0"/>
                <a:cs typeface="Arial" charset="0"/>
              </a:rPr>
              <a:t> </a:t>
            </a:r>
            <a:endParaRPr lang="en-US" dirty="0" smtClean="0">
              <a:latin typeface="Times New Roman" pitchFamily="-65" charset="0"/>
              <a:cs typeface="Times New Roman" pitchFamily="-65" charset="0"/>
            </a:endParaRPr>
          </a:p>
          <a:p>
            <a:pPr algn="just">
              <a:buFont typeface="Wingdings" pitchFamily="-65" charset="2"/>
              <a:buChar char="ü"/>
            </a:pPr>
            <a:r>
              <a:rPr lang="en-US" dirty="0" smtClean="0">
                <a:latin typeface="Times New Roman" pitchFamily="-65" charset="0"/>
                <a:cs typeface="Times New Roman" pitchFamily="-65" charset="0"/>
              </a:rPr>
              <a:t>State of prisons and treatment of inmates</a:t>
            </a:r>
          </a:p>
          <a:p>
            <a:pPr algn="just">
              <a:buFont typeface="Wingdings" pitchFamily="-65" charset="2"/>
              <a:buChar char="ü"/>
            </a:pPr>
            <a:r>
              <a:rPr lang="en-US" dirty="0" smtClean="0">
                <a:latin typeface="Times New Roman" pitchFamily="-65" charset="0"/>
                <a:cs typeface="Times New Roman" pitchFamily="-65" charset="0"/>
              </a:rPr>
              <a:t>Access to justice</a:t>
            </a:r>
          </a:p>
          <a:p>
            <a:pPr algn="just">
              <a:buFont typeface="Wingdings" pitchFamily="-65" charset="2"/>
              <a:buChar char="ü"/>
            </a:pPr>
            <a:r>
              <a:rPr lang="en-US" dirty="0" smtClean="0">
                <a:latin typeface="Times New Roman" pitchFamily="-65" charset="0"/>
                <a:cs typeface="Times New Roman" pitchFamily="-65" charset="0"/>
              </a:rPr>
              <a:t>Law enforcement agencies</a:t>
            </a:r>
          </a:p>
          <a:p>
            <a:pPr algn="just">
              <a:buFont typeface="Wingdings" pitchFamily="-65" charset="2"/>
              <a:buChar char="ü"/>
            </a:pPr>
            <a:r>
              <a:rPr lang="en-US" dirty="0" smtClean="0">
                <a:latin typeface="Times New Roman" pitchFamily="-65" charset="0"/>
                <a:cs typeface="Times New Roman" pitchFamily="-65" charset="0"/>
              </a:rPr>
              <a:t>Independence of the criminal justice system</a:t>
            </a:r>
          </a:p>
          <a:p>
            <a:pPr algn="just">
              <a:buFont typeface="Wingdings" pitchFamily="-65" charset="2"/>
              <a:buChar char="ü"/>
            </a:pPr>
            <a:r>
              <a:rPr lang="en-US" dirty="0" smtClean="0">
                <a:latin typeface="Times New Roman" pitchFamily="-65" charset="0"/>
                <a:cs typeface="Times New Roman" pitchFamily="-65" charset="0"/>
              </a:rPr>
              <a:t>Common nature of crimes committed</a:t>
            </a:r>
          </a:p>
          <a:p>
            <a:pPr algn="just">
              <a:buFont typeface="Wingdings" pitchFamily="-65" charset="2"/>
              <a:buChar char="ü"/>
            </a:pPr>
            <a:r>
              <a:rPr lang="en-US" dirty="0" smtClean="0">
                <a:latin typeface="Times New Roman" pitchFamily="-65" charset="0"/>
                <a:cs typeface="Times New Roman" pitchFamily="-65" charset="0"/>
              </a:rPr>
              <a:t>Transnational organized criminal networks</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latin typeface="Times New Roman" pitchFamily="-65" charset="0"/>
                <a:cs typeface="Times New Roman" pitchFamily="-65" charset="0"/>
              </a:rPr>
              <a:t>Uneven degree of democratization</a:t>
            </a:r>
          </a:p>
          <a:p>
            <a:r>
              <a:rPr lang="en-US" dirty="0" smtClean="0">
                <a:latin typeface="Times New Roman" pitchFamily="-65" charset="0"/>
                <a:cs typeface="Times New Roman" pitchFamily="-65" charset="0"/>
              </a:rPr>
              <a:t>Political will of leaders</a:t>
            </a:r>
          </a:p>
          <a:p>
            <a:r>
              <a:rPr lang="en-US" dirty="0" smtClean="0">
                <a:latin typeface="Times New Roman" pitchFamily="-65" charset="0"/>
                <a:cs typeface="Times New Roman" pitchFamily="-65" charset="0"/>
              </a:rPr>
              <a:t>Unavailability of resources</a:t>
            </a:r>
          </a:p>
          <a:p>
            <a:r>
              <a:rPr lang="en-US" dirty="0" smtClean="0">
                <a:latin typeface="Times New Roman" pitchFamily="-65" charset="0"/>
                <a:cs typeface="Times New Roman" pitchFamily="-65" charset="0"/>
              </a:rPr>
              <a:t>High level of corruption in the judiciary.</a:t>
            </a:r>
          </a:p>
          <a:p>
            <a:r>
              <a:rPr lang="en-US" dirty="0" smtClean="0">
                <a:latin typeface="Times New Roman" pitchFamily="-65" charset="0"/>
                <a:cs typeface="Times New Roman" pitchFamily="-65" charset="0"/>
              </a:rPr>
              <a:t>National/Sovereign Pride</a:t>
            </a:r>
          </a:p>
          <a:p>
            <a:r>
              <a:rPr lang="en-US" dirty="0" smtClean="0">
                <a:latin typeface="Times New Roman" pitchFamily="-65" charset="0"/>
                <a:cs typeface="Times New Roman" pitchFamily="-65" charset="0"/>
              </a:rPr>
              <a:t>Neocolonial influence </a:t>
            </a:r>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168</TotalTime>
  <Words>1872</Words>
  <Application>Microsoft Office PowerPoint</Application>
  <PresentationFormat>On-screen Show (4:3)</PresentationFormat>
  <Paragraphs>210</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PROMOTING CRIMINAL JUSTICE SYSTEMS (CJS)</vt:lpstr>
      <vt:lpstr>WHAT ARE WE TALKING ABOUT</vt:lpstr>
      <vt:lpstr>FUNCTIONS</vt:lpstr>
      <vt:lpstr>Principles of CJS</vt:lpstr>
      <vt:lpstr>Principles of the Rule of Law (RoL)</vt:lpstr>
      <vt:lpstr>Slide 6</vt:lpstr>
      <vt:lpstr>ACCESS TO JUSTICE</vt:lpstr>
      <vt:lpstr>NORMATIVE PROTECTION </vt:lpstr>
      <vt:lpstr>CAPACITY TO SEEK REMEDY</vt:lpstr>
      <vt:lpstr>CAPACITY TO PROVIDE EFFECTIVE REMEDY</vt:lpstr>
      <vt:lpstr>PERCURSORS</vt:lpstr>
      <vt:lpstr>CRYSTALIZATION</vt:lpstr>
      <vt:lpstr>INSTITUTIONALIZATION</vt:lpstr>
      <vt:lpstr>RESEARCH EFFORTS</vt:lpstr>
      <vt:lpstr>AU INITIATIVES IN CJS REFORM</vt:lpstr>
      <vt:lpstr>AU INITIATIVES IN CJS REFORM cont.</vt:lpstr>
      <vt:lpstr>Specifically, Article 2 states: </vt:lpstr>
      <vt:lpstr>Article 5 states:</vt:lpstr>
      <vt:lpstr>Article 6 states:</vt:lpstr>
      <vt:lpstr>Slide 20</vt:lpstr>
      <vt:lpstr>Slide 21</vt:lpstr>
      <vt:lpstr>CSSDCA</vt:lpstr>
      <vt:lpstr>Slide 23</vt:lpstr>
      <vt:lpstr>CALABASHES</vt:lpstr>
      <vt:lpstr>The Stability Calabash</vt:lpstr>
      <vt:lpstr>Slide 26</vt:lpstr>
      <vt:lpstr>Slide 27</vt:lpstr>
      <vt:lpstr>AC on HPR on the Rights of Women</vt:lpstr>
      <vt:lpstr>What States must do: </vt:lpstr>
      <vt:lpstr>Slide 30</vt:lpstr>
      <vt:lpstr>OTHER EFFORTS</vt:lpstr>
      <vt:lpstr>Harmonisation:  What does it entail?</vt:lpstr>
      <vt:lpstr>Slide 33</vt:lpstr>
      <vt:lpstr>How and What to Harmonize?</vt:lpstr>
      <vt:lpstr>CHALLENGES</vt:lpstr>
      <vt:lpstr>Slide 36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CRIMINAL JUSTICE SYSTEMS (CJS)</dc:title>
  <dc:creator>tkarbo</dc:creator>
  <cp:lastModifiedBy>User</cp:lastModifiedBy>
  <cp:revision>38</cp:revision>
  <dcterms:created xsi:type="dcterms:W3CDTF">2009-10-08T05:28:50Z</dcterms:created>
  <dcterms:modified xsi:type="dcterms:W3CDTF">2009-11-09T12:15:48Z</dcterms:modified>
</cp:coreProperties>
</file>